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70"/>
  </p:handoutMasterIdLst>
  <p:sldIdLst>
    <p:sldId id="276" r:id="rId3"/>
    <p:sldId id="277" r:id="rId4"/>
    <p:sldId id="310" r:id="rId5"/>
    <p:sldId id="279" r:id="rId7"/>
    <p:sldId id="280" r:id="rId8"/>
    <p:sldId id="281" r:id="rId9"/>
    <p:sldId id="288" r:id="rId10"/>
    <p:sldId id="296" r:id="rId11"/>
    <p:sldId id="289" r:id="rId12"/>
    <p:sldId id="297" r:id="rId13"/>
    <p:sldId id="299" r:id="rId14"/>
    <p:sldId id="300" r:id="rId15"/>
    <p:sldId id="315" r:id="rId16"/>
    <p:sldId id="301" r:id="rId17"/>
    <p:sldId id="302" r:id="rId18"/>
    <p:sldId id="316" r:id="rId19"/>
    <p:sldId id="317" r:id="rId20"/>
    <p:sldId id="312" r:id="rId21"/>
    <p:sldId id="314" r:id="rId22"/>
    <p:sldId id="318" r:id="rId23"/>
    <p:sldId id="320" r:id="rId24"/>
    <p:sldId id="321" r:id="rId25"/>
    <p:sldId id="324" r:id="rId26"/>
    <p:sldId id="325" r:id="rId27"/>
    <p:sldId id="327" r:id="rId28"/>
    <p:sldId id="328" r:id="rId29"/>
    <p:sldId id="329" r:id="rId30"/>
    <p:sldId id="330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40" r:id="rId39"/>
    <p:sldId id="343" r:id="rId40"/>
    <p:sldId id="344" r:id="rId41"/>
    <p:sldId id="345" r:id="rId42"/>
    <p:sldId id="349" r:id="rId43"/>
    <p:sldId id="352" r:id="rId44"/>
    <p:sldId id="354" r:id="rId45"/>
    <p:sldId id="355" r:id="rId46"/>
    <p:sldId id="356" r:id="rId47"/>
    <p:sldId id="357" r:id="rId48"/>
    <p:sldId id="358" r:id="rId49"/>
    <p:sldId id="360" r:id="rId50"/>
    <p:sldId id="361" r:id="rId51"/>
    <p:sldId id="365" r:id="rId52"/>
    <p:sldId id="366" r:id="rId53"/>
    <p:sldId id="369" r:id="rId54"/>
    <p:sldId id="373" r:id="rId55"/>
    <p:sldId id="374" r:id="rId56"/>
    <p:sldId id="375" r:id="rId57"/>
    <p:sldId id="377" r:id="rId58"/>
    <p:sldId id="379" r:id="rId59"/>
    <p:sldId id="382" r:id="rId60"/>
    <p:sldId id="383" r:id="rId61"/>
    <p:sldId id="386" r:id="rId62"/>
    <p:sldId id="278" r:id="rId63"/>
    <p:sldId id="387" r:id="rId64"/>
    <p:sldId id="388" r:id="rId65"/>
    <p:sldId id="391" r:id="rId66"/>
    <p:sldId id="392" r:id="rId67"/>
    <p:sldId id="394" r:id="rId68"/>
    <p:sldId id="393" r:id="rId69"/>
  </p:sldIdLst>
  <p:sldSz cx="9144000" cy="571944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000"/>
    <a:srgbClr val="FFFFFF"/>
    <a:srgbClr val="E9E5D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84" y="58"/>
      </p:cViewPr>
      <p:guideLst>
        <p:guide orient="horz" pos="1842"/>
        <p:guide pos="297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commentAuthors" Target="commentAuthors.xml"/><Relationship Id="rId73" Type="http://schemas.openxmlformats.org/officeDocument/2006/relationships/tableStyles" Target="tableStyles.xml"/><Relationship Id="rId72" Type="http://schemas.openxmlformats.org/officeDocument/2006/relationships/viewProps" Target="viewProps.xml"/><Relationship Id="rId71" Type="http://schemas.openxmlformats.org/officeDocument/2006/relationships/presProps" Target="presProps.xml"/><Relationship Id="rId7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2451" y="1143000"/>
            <a:ext cx="493309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sucai_p20161115158_6c8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-1905" y="1014730"/>
            <a:ext cx="5259070" cy="3439795"/>
          </a:xfrm>
          <a:prstGeom prst="rect">
            <a:avLst/>
          </a:prstGeom>
        </p:spPr>
      </p:pic>
      <p:sp>
        <p:nvSpPr>
          <p:cNvPr id="6" name="直角三角形 5"/>
          <p:cNvSpPr/>
          <p:nvPr userDrawn="1"/>
        </p:nvSpPr>
        <p:spPr>
          <a:xfrm rot="16200000">
            <a:off x="2706370" y="-686435"/>
            <a:ext cx="5675630" cy="7152005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 userDrawn="1"/>
        </p:nvSpPr>
        <p:spPr>
          <a:xfrm flipV="1">
            <a:off x="-1905" y="-5080"/>
            <a:ext cx="3863340" cy="3054350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直角三角形 7"/>
          <p:cNvSpPr/>
          <p:nvPr userDrawn="1"/>
        </p:nvSpPr>
        <p:spPr>
          <a:xfrm rot="5400000">
            <a:off x="152400" y="-91440"/>
            <a:ext cx="1177925" cy="142494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 userDrawn="1"/>
        </p:nvSpPr>
        <p:spPr>
          <a:xfrm rot="16200000">
            <a:off x="7736840" y="4308475"/>
            <a:ext cx="1209675" cy="1501775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5257165" y="1605280"/>
            <a:ext cx="3863340" cy="1934210"/>
            <a:chOff x="8279" y="2468"/>
            <a:chExt cx="6084" cy="3046"/>
          </a:xfrm>
        </p:grpSpPr>
        <p:sp>
          <p:nvSpPr>
            <p:cNvPr id="10" name="文本框 9"/>
            <p:cNvSpPr txBox="1"/>
            <p:nvPr userDrawn="1"/>
          </p:nvSpPr>
          <p:spPr>
            <a:xfrm>
              <a:off x="8279" y="4692"/>
              <a:ext cx="60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200">
                  <a:solidFill>
                    <a:srgbClr val="AF0000"/>
                  </a:solidFill>
                  <a:uFillTx/>
                </a:rPr>
                <a:t>2020</a:t>
              </a:r>
              <a:r>
                <a:rPr lang="zh-CN" altLang="en-US" sz="2800" b="1" spc="200">
                  <a:solidFill>
                    <a:srgbClr val="AF0000"/>
                  </a:solidFill>
                  <a:uFillTx/>
                </a:rPr>
                <a:t>校招宣讲会</a:t>
              </a:r>
              <a:endParaRPr lang="zh-CN" altLang="en-US" sz="2800" b="1" spc="200">
                <a:solidFill>
                  <a:srgbClr val="AF0000"/>
                </a:solidFill>
                <a:uFillTx/>
              </a:endParaRPr>
            </a:p>
          </p:txBody>
        </p:sp>
        <p:sp>
          <p:nvSpPr>
            <p:cNvPr id="11" name="文本框 10"/>
            <p:cNvSpPr txBox="1"/>
            <p:nvPr userDrawn="1"/>
          </p:nvSpPr>
          <p:spPr>
            <a:xfrm>
              <a:off x="9616" y="3920"/>
              <a:ext cx="39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spc="200">
                  <a:solidFill>
                    <a:srgbClr val="AF0000"/>
                  </a:solidFill>
                  <a:uFillTx/>
                </a:rPr>
                <a:t>珠海泰基</a:t>
              </a:r>
              <a:endParaRPr lang="zh-CN" altLang="en-US" sz="2800" b="1" spc="200">
                <a:solidFill>
                  <a:srgbClr val="AF0000"/>
                </a:solidFill>
                <a:uFillTx/>
              </a:endParaRPr>
            </a:p>
          </p:txBody>
        </p:sp>
        <p:pic>
          <p:nvPicPr>
            <p:cNvPr id="12" name="图片 11" descr="01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11540" y="2468"/>
              <a:ext cx="1334" cy="133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箭头连接符 11"/>
          <p:cNvCxnSpPr/>
          <p:nvPr userDrawn="1"/>
        </p:nvCxnSpPr>
        <p:spPr>
          <a:xfrm flipV="1">
            <a:off x="-205740" y="918845"/>
            <a:ext cx="9410065" cy="4445"/>
          </a:xfrm>
          <a:prstGeom prst="straightConnector1">
            <a:avLst/>
          </a:prstGeom>
          <a:ln>
            <a:solidFill>
              <a:srgbClr val="A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1080960"/>
            <a:ext cx="3962432" cy="4203733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1080960"/>
            <a:ext cx="3962432" cy="4203733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5296231"/>
            <a:ext cx="2025000" cy="26423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5296231"/>
            <a:ext cx="2970000" cy="26423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5296231"/>
            <a:ext cx="2025000" cy="26423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60320"/>
            <a:ext cx="8139178" cy="5404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94462"/>
            <a:ext cx="713238" cy="4494748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94456"/>
            <a:ext cx="7371076" cy="4494748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5296231"/>
            <a:ext cx="2025000" cy="26423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5296231"/>
            <a:ext cx="2970000" cy="26423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5296231"/>
            <a:ext cx="2025000" cy="26423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5296231"/>
            <a:ext cx="2025000" cy="26423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5296231"/>
            <a:ext cx="2970000" cy="26423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5296231"/>
            <a:ext cx="2025000" cy="26423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94462"/>
            <a:ext cx="8139178" cy="420373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5296231"/>
            <a:ext cx="2025000" cy="26423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5296231"/>
            <a:ext cx="2970000" cy="26423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5296231"/>
            <a:ext cx="2025000" cy="26423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2158818"/>
            <a:ext cx="8139178" cy="749972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sucai_p20161115158_6c8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-1905" y="1014730"/>
            <a:ext cx="5259070" cy="3439795"/>
          </a:xfrm>
          <a:prstGeom prst="rect">
            <a:avLst/>
          </a:prstGeom>
        </p:spPr>
      </p:pic>
      <p:sp>
        <p:nvSpPr>
          <p:cNvPr id="6" name="直角三角形 5"/>
          <p:cNvSpPr/>
          <p:nvPr userDrawn="1"/>
        </p:nvSpPr>
        <p:spPr>
          <a:xfrm rot="16200000">
            <a:off x="2706370" y="-686435"/>
            <a:ext cx="5675630" cy="7152005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 userDrawn="1"/>
        </p:nvSpPr>
        <p:spPr>
          <a:xfrm flipV="1">
            <a:off x="-1905" y="-5080"/>
            <a:ext cx="3863340" cy="3054350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直角三角形 7"/>
          <p:cNvSpPr/>
          <p:nvPr userDrawn="1"/>
        </p:nvSpPr>
        <p:spPr>
          <a:xfrm rot="5400000">
            <a:off x="152400" y="-91440"/>
            <a:ext cx="1177925" cy="142494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 userDrawn="1"/>
        </p:nvSpPr>
        <p:spPr>
          <a:xfrm rot="16200000">
            <a:off x="7736840" y="4308475"/>
            <a:ext cx="1209675" cy="1501775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5257165" y="2202180"/>
            <a:ext cx="3863340" cy="1520190"/>
            <a:chOff x="8279" y="3408"/>
            <a:chExt cx="6084" cy="2394"/>
          </a:xfrm>
        </p:grpSpPr>
        <p:sp>
          <p:nvSpPr>
            <p:cNvPr id="10" name="文本框 9"/>
            <p:cNvSpPr txBox="1"/>
            <p:nvPr userDrawn="1"/>
          </p:nvSpPr>
          <p:spPr>
            <a:xfrm>
              <a:off x="8279" y="4980"/>
              <a:ext cx="60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200">
                  <a:solidFill>
                    <a:srgbClr val="AF0000"/>
                  </a:solidFill>
                  <a:uFillTx/>
                </a:rPr>
                <a:t>感谢观看！</a:t>
              </a:r>
              <a:endParaRPr lang="zh-CN" altLang="en-US" sz="2800" b="1" spc="200">
                <a:solidFill>
                  <a:srgbClr val="AF0000"/>
                </a:solidFill>
                <a:uFillTx/>
              </a:endParaRPr>
            </a:p>
          </p:txBody>
        </p:sp>
        <p:pic>
          <p:nvPicPr>
            <p:cNvPr id="12" name="图片 11" descr="01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10357" y="3408"/>
              <a:ext cx="1334" cy="133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294630" y="1872615"/>
            <a:ext cx="3841115" cy="2561590"/>
          </a:xfrm>
          <a:prstGeom prst="rect">
            <a:avLst/>
          </a:prstGeom>
        </p:spPr>
      </p:pic>
      <p:pic>
        <p:nvPicPr>
          <p:cNvPr id="8" name="图片 7" descr="01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>
            <a:off x="8133715" y="96203"/>
            <a:ext cx="847090" cy="847090"/>
          </a:xfrm>
          <a:prstGeom prst="rect">
            <a:avLst/>
          </a:prstGeom>
        </p:spPr>
      </p:pic>
      <p:sp>
        <p:nvSpPr>
          <p:cNvPr id="9" name="直角三角形 8"/>
          <p:cNvSpPr/>
          <p:nvPr userDrawn="1"/>
        </p:nvSpPr>
        <p:spPr>
          <a:xfrm rot="5400000">
            <a:off x="-23495" y="226060"/>
            <a:ext cx="638175" cy="755650"/>
          </a:xfrm>
          <a:prstGeom prst="rtTriangle">
            <a:avLst/>
          </a:prstGeom>
          <a:solidFill>
            <a:srgbClr val="A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70230" y="394970"/>
            <a:ext cx="238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5080" y="1598295"/>
            <a:ext cx="9144635" cy="3161665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5400000">
            <a:off x="-23495" y="226060"/>
            <a:ext cx="638175" cy="755650"/>
          </a:xfrm>
          <a:prstGeom prst="rtTriangle">
            <a:avLst/>
          </a:prstGeom>
          <a:solidFill>
            <a:srgbClr val="A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75920" y="1187450"/>
            <a:ext cx="8382000" cy="413829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8133715" y="96203"/>
            <a:ext cx="847090" cy="84709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94615" y="67628"/>
            <a:ext cx="847090" cy="847090"/>
          </a:xfrm>
          <a:prstGeom prst="rect">
            <a:avLst/>
          </a:prstGeom>
        </p:spPr>
      </p:pic>
      <p:sp>
        <p:nvSpPr>
          <p:cNvPr id="9" name="直角三角形 8"/>
          <p:cNvSpPr/>
          <p:nvPr userDrawn="1"/>
        </p:nvSpPr>
        <p:spPr>
          <a:xfrm rot="16200000">
            <a:off x="8515350" y="4850765"/>
            <a:ext cx="638175" cy="755650"/>
          </a:xfrm>
          <a:prstGeom prst="rtTriangle">
            <a:avLst/>
          </a:prstGeom>
          <a:solidFill>
            <a:srgbClr val="A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64160" y="1033780"/>
            <a:ext cx="9651365" cy="386905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8133715" y="96203"/>
            <a:ext cx="847090" cy="84709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-86995" y="1060450"/>
            <a:ext cx="9312910" cy="473075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8133715" y="96203"/>
            <a:ext cx="847090" cy="84709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53975" y="5221605"/>
            <a:ext cx="9250680" cy="3232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8133715" y="96203"/>
            <a:ext cx="847090" cy="84709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0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94615" y="67628"/>
            <a:ext cx="847090" cy="84709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53975" y="5221605"/>
            <a:ext cx="9250680" cy="3232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78105" y="-52070"/>
            <a:ext cx="9284970" cy="58566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23.jpe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22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9" Type="http://schemas.openxmlformats.org/officeDocument/2006/relationships/image" Target="../media/image29.jpeg"/><Relationship Id="rId18" Type="http://schemas.openxmlformats.org/officeDocument/2006/relationships/image" Target="../media/image28.jpeg"/><Relationship Id="rId17" Type="http://schemas.openxmlformats.org/officeDocument/2006/relationships/image" Target="../media/image27.png"/><Relationship Id="rId16" Type="http://schemas.openxmlformats.org/officeDocument/2006/relationships/tags" Target="../tags/tag42.xml"/><Relationship Id="rId15" Type="http://schemas.openxmlformats.org/officeDocument/2006/relationships/image" Target="../media/image26.png"/><Relationship Id="rId14" Type="http://schemas.openxmlformats.org/officeDocument/2006/relationships/tags" Target="../tags/tag41.xml"/><Relationship Id="rId13" Type="http://schemas.openxmlformats.org/officeDocument/2006/relationships/image" Target="../media/image25.png"/><Relationship Id="rId12" Type="http://schemas.openxmlformats.org/officeDocument/2006/relationships/tags" Target="../tags/tag40.xml"/><Relationship Id="rId11" Type="http://schemas.openxmlformats.org/officeDocument/2006/relationships/image" Target="../media/image24.jpeg"/><Relationship Id="rId10" Type="http://schemas.openxmlformats.org/officeDocument/2006/relationships/tags" Target="../tags/tag39.xml"/><Relationship Id="rId1" Type="http://schemas.openxmlformats.org/officeDocument/2006/relationships/tags" Target="../tags/tag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64.png"/><Relationship Id="rId7" Type="http://schemas.openxmlformats.org/officeDocument/2006/relationships/tags" Target="../tags/tag48.xml"/><Relationship Id="rId6" Type="http://schemas.openxmlformats.org/officeDocument/2006/relationships/image" Target="../media/image63.png"/><Relationship Id="rId5" Type="http://schemas.openxmlformats.org/officeDocument/2006/relationships/tags" Target="../tags/tag47.xml"/><Relationship Id="rId4" Type="http://schemas.openxmlformats.org/officeDocument/2006/relationships/image" Target="../media/image62.png"/><Relationship Id="rId3" Type="http://schemas.openxmlformats.org/officeDocument/2006/relationships/tags" Target="../tags/tag46.xml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45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6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image" Target="../media/image92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0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eg"/><Relationship Id="rId8" Type="http://schemas.openxmlformats.org/officeDocument/2006/relationships/image" Target="../media/image106.jpeg"/><Relationship Id="rId7" Type="http://schemas.openxmlformats.org/officeDocument/2006/relationships/image" Target="../media/image105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35" Type="http://schemas.openxmlformats.org/officeDocument/2006/relationships/slideLayout" Target="../slideLayouts/slideLayout8.xml"/><Relationship Id="rId34" Type="http://schemas.openxmlformats.org/officeDocument/2006/relationships/tags" Target="../tags/tag51.xml"/><Relationship Id="rId33" Type="http://schemas.openxmlformats.org/officeDocument/2006/relationships/image" Target="../media/image131.jpeg"/><Relationship Id="rId32" Type="http://schemas.openxmlformats.org/officeDocument/2006/relationships/image" Target="../media/image130.jpeg"/><Relationship Id="rId31" Type="http://schemas.openxmlformats.org/officeDocument/2006/relationships/image" Target="../media/image129.jpeg"/><Relationship Id="rId30" Type="http://schemas.openxmlformats.org/officeDocument/2006/relationships/image" Target="../media/image128.jpeg"/><Relationship Id="rId3" Type="http://schemas.openxmlformats.org/officeDocument/2006/relationships/image" Target="../media/image101.jpeg"/><Relationship Id="rId29" Type="http://schemas.openxmlformats.org/officeDocument/2006/relationships/image" Target="../media/image127.jpeg"/><Relationship Id="rId28" Type="http://schemas.openxmlformats.org/officeDocument/2006/relationships/image" Target="../media/image126.jpeg"/><Relationship Id="rId27" Type="http://schemas.openxmlformats.org/officeDocument/2006/relationships/image" Target="../media/image125.jpeg"/><Relationship Id="rId26" Type="http://schemas.openxmlformats.org/officeDocument/2006/relationships/image" Target="../media/image124.jpeg"/><Relationship Id="rId25" Type="http://schemas.openxmlformats.org/officeDocument/2006/relationships/image" Target="../media/image123.jpeg"/><Relationship Id="rId24" Type="http://schemas.openxmlformats.org/officeDocument/2006/relationships/image" Target="../media/image122.jpeg"/><Relationship Id="rId23" Type="http://schemas.openxmlformats.org/officeDocument/2006/relationships/image" Target="../media/image121.jpeg"/><Relationship Id="rId22" Type="http://schemas.openxmlformats.org/officeDocument/2006/relationships/image" Target="../media/image120.jpeg"/><Relationship Id="rId21" Type="http://schemas.openxmlformats.org/officeDocument/2006/relationships/image" Target="../media/image119.jpeg"/><Relationship Id="rId20" Type="http://schemas.openxmlformats.org/officeDocument/2006/relationships/image" Target="../media/image118.jpeg"/><Relationship Id="rId2" Type="http://schemas.openxmlformats.org/officeDocument/2006/relationships/image" Target="../media/image100.jpeg"/><Relationship Id="rId19" Type="http://schemas.openxmlformats.org/officeDocument/2006/relationships/image" Target="../media/image117.jpeg"/><Relationship Id="rId18" Type="http://schemas.openxmlformats.org/officeDocument/2006/relationships/image" Target="../media/image116.jpeg"/><Relationship Id="rId17" Type="http://schemas.openxmlformats.org/officeDocument/2006/relationships/image" Target="../media/image115.jpeg"/><Relationship Id="rId16" Type="http://schemas.openxmlformats.org/officeDocument/2006/relationships/image" Target="../media/image114.jpeg"/><Relationship Id="rId15" Type="http://schemas.openxmlformats.org/officeDocument/2006/relationships/image" Target="../media/image113.jpeg"/><Relationship Id="rId14" Type="http://schemas.openxmlformats.org/officeDocument/2006/relationships/image" Target="../media/image112.jpeg"/><Relationship Id="rId13" Type="http://schemas.openxmlformats.org/officeDocument/2006/relationships/image" Target="../media/image111.jpeg"/><Relationship Id="rId12" Type="http://schemas.openxmlformats.org/officeDocument/2006/relationships/image" Target="../media/image110.jpeg"/><Relationship Id="rId11" Type="http://schemas.openxmlformats.org/officeDocument/2006/relationships/image" Target="../media/image109.jpeg"/><Relationship Id="rId10" Type="http://schemas.openxmlformats.org/officeDocument/2006/relationships/image" Target="../media/image108.jpeg"/><Relationship Id="rId1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jpeg"/><Relationship Id="rId8" Type="http://schemas.openxmlformats.org/officeDocument/2006/relationships/image" Target="../media/image139.jpeg"/><Relationship Id="rId7" Type="http://schemas.openxmlformats.org/officeDocument/2006/relationships/image" Target="../media/image138.jpeg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52.xml"/><Relationship Id="rId11" Type="http://schemas.openxmlformats.org/officeDocument/2006/relationships/image" Target="../media/image142.jpeg"/><Relationship Id="rId10" Type="http://schemas.openxmlformats.org/officeDocument/2006/relationships/image" Target="../media/image141.jpeg"/><Relationship Id="rId1" Type="http://schemas.openxmlformats.org/officeDocument/2006/relationships/image" Target="../media/image132.jpe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3.jpeg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-8467" y="507"/>
            <a:ext cx="9144000" cy="570232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2706" y="337922"/>
            <a:ext cx="3803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100">
                <a:solidFill>
                  <a:srgbClr val="AF0000"/>
                </a:solidFill>
                <a:uFillTx/>
              </a:rPr>
              <a:t>人力资源</a:t>
            </a:r>
            <a:endParaRPr lang="zh-CN" altLang="en-US" sz="2800" b="1" spc="100">
              <a:solidFill>
                <a:srgbClr val="AF0000"/>
              </a:solidFill>
              <a:uFillTx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2315" y="1424305"/>
            <a:ext cx="2678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现有员工</a:t>
            </a:r>
            <a:r>
              <a:rPr lang="en-US" altLang="zh-CN" b="1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230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余名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1360" y="1878330"/>
            <a:ext cx="3804285" cy="294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其中：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珠海勘察设计专家库专家</a:t>
            </a:r>
            <a:r>
              <a:rPr lang="en-US" altLang="zh-CN" sz="1600" b="1" dirty="0">
                <a:solidFill>
                  <a:srgbClr val="AF0000"/>
                </a:solidFill>
              </a:rPr>
              <a:t>11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名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在职员工中共有一级注册建筑师、一级注册结构工程师和注册设备工程师</a:t>
            </a:r>
            <a:r>
              <a:rPr lang="en-US" altLang="zh-CN" sz="1600" b="1" dirty="0">
                <a:solidFill>
                  <a:srgbClr val="AF0000"/>
                </a:solidFill>
              </a:rPr>
              <a:t>3</a:t>
            </a:r>
            <a:r>
              <a:rPr lang="zh-CN" altLang="en-US" sz="1600" b="1" dirty="0">
                <a:solidFill>
                  <a:srgbClr val="AF0000"/>
                </a:solidFill>
              </a:rPr>
              <a:t>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名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高级职称及硕士学历的员工共</a:t>
            </a:r>
            <a:r>
              <a:rPr lang="zh-CN" altLang="en-US" sz="1600" b="1" dirty="0">
                <a:solidFill>
                  <a:srgbClr val="AF0000"/>
                </a:solidFill>
              </a:rPr>
              <a:t>40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余人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具有中级以上职称员工占比超过</a:t>
            </a:r>
            <a:r>
              <a:rPr lang="zh-CN" altLang="en-US" sz="1600" b="1" dirty="0">
                <a:solidFill>
                  <a:srgbClr val="AF0000"/>
                </a:solidFill>
              </a:rPr>
              <a:t>70%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29276" y="1370166"/>
            <a:ext cx="0" cy="34503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248746" y="1662776"/>
            <a:ext cx="2889109" cy="2864605"/>
            <a:chOff x="9375" y="3199"/>
            <a:chExt cx="6013" cy="5962"/>
          </a:xfrm>
        </p:grpSpPr>
        <p:sp>
          <p:nvSpPr>
            <p:cNvPr id="6" name="椭圆 5"/>
            <p:cNvSpPr/>
            <p:nvPr/>
          </p:nvSpPr>
          <p:spPr>
            <a:xfrm>
              <a:off x="9375" y="3199"/>
              <a:ext cx="5962" cy="596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60"/>
            </a:p>
          </p:txBody>
        </p:sp>
        <p:sp>
          <p:nvSpPr>
            <p:cNvPr id="7" name="椭圆 6"/>
            <p:cNvSpPr/>
            <p:nvPr/>
          </p:nvSpPr>
          <p:spPr>
            <a:xfrm>
              <a:off x="11779" y="4228"/>
              <a:ext cx="3524" cy="3524"/>
            </a:xfrm>
            <a:prstGeom prst="ellipse">
              <a:avLst/>
            </a:prstGeom>
            <a:solidFill>
              <a:srgbClr val="A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6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863" y="5230"/>
              <a:ext cx="3525" cy="1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b="1" spc="100"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目前珠海设计行业单一团队中，人员力量最强，专业最齐全的团队</a:t>
              </a:r>
              <a:endParaRPr lang="zh-CN" altLang="en-US" sz="1200" b="1" spc="10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479" y="5250"/>
              <a:ext cx="2512" cy="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spc="100"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涵盖规划、方案、建筑、结构和设备等专业</a:t>
              </a:r>
              <a:endParaRPr lang="zh-CN" altLang="en-US" sz="1400" b="1" spc="10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9851" y="300457"/>
            <a:ext cx="3803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主要业务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3350" y="1189501"/>
            <a:ext cx="8088832" cy="4202733"/>
            <a:chOff x="-10" y="1762"/>
            <a:chExt cx="16835" cy="8747"/>
          </a:xfrm>
        </p:grpSpPr>
        <p:pic>
          <p:nvPicPr>
            <p:cNvPr id="9" name="图片 8" descr="timg (4)"/>
            <p:cNvPicPr>
              <a:picLocks noChangeAspect="1"/>
            </p:cNvPicPr>
            <p:nvPr/>
          </p:nvPicPr>
          <p:blipFill>
            <a:blip r:embed="rId1" cstate="screen">
              <a:grayscl/>
            </a:blip>
            <a:stretch>
              <a:fillRect/>
            </a:stretch>
          </p:blipFill>
          <p:spPr>
            <a:xfrm>
              <a:off x="11125" y="1762"/>
              <a:ext cx="5099" cy="3756"/>
            </a:xfrm>
            <a:prstGeom prst="rect">
              <a:avLst/>
            </a:prstGeom>
          </p:spPr>
        </p:pic>
        <p:pic>
          <p:nvPicPr>
            <p:cNvPr id="2" name="图片 1" descr="timg"/>
            <p:cNvPicPr>
              <a:picLocks noChangeAspect="1"/>
            </p:cNvPicPr>
            <p:nvPr/>
          </p:nvPicPr>
          <p:blipFill>
            <a:blip r:embed="rId2" cstate="screen">
              <a:grayscl/>
            </a:blip>
            <a:srcRect/>
            <a:stretch>
              <a:fillRect/>
            </a:stretch>
          </p:blipFill>
          <p:spPr>
            <a:xfrm>
              <a:off x="5785" y="1763"/>
              <a:ext cx="5339" cy="3755"/>
            </a:xfrm>
            <a:prstGeom prst="rect">
              <a:avLst/>
            </a:prstGeom>
          </p:spPr>
        </p:pic>
        <p:pic>
          <p:nvPicPr>
            <p:cNvPr id="6" name="图片 5" descr="C:\Users\Administrator\Pictures\timg.jpgtimg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/>
            <a:stretch>
              <a:fillRect/>
            </a:stretch>
          </p:blipFill>
          <p:spPr>
            <a:xfrm>
              <a:off x="640" y="1778"/>
              <a:ext cx="5144" cy="376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-10" y="5019"/>
              <a:ext cx="16816" cy="1255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6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screen">
              <a:grayscl/>
            </a:blip>
            <a:srcRect/>
            <a:stretch>
              <a:fillRect/>
            </a:stretch>
          </p:blipFill>
          <p:spPr>
            <a:xfrm>
              <a:off x="639" y="6228"/>
              <a:ext cx="5041" cy="34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47" name="图片 3" descr="2016082635973401"/>
            <p:cNvPicPr>
              <a:picLocks noChangeAspect="1"/>
            </p:cNvPicPr>
            <p:nvPr/>
          </p:nvPicPr>
          <p:blipFill>
            <a:blip r:embed="rId5" cstate="screen">
              <a:grayscl/>
            </a:blip>
            <a:stretch>
              <a:fillRect/>
            </a:stretch>
          </p:blipFill>
          <p:spPr>
            <a:xfrm>
              <a:off x="5680" y="6255"/>
              <a:ext cx="5444" cy="34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57" name="TextBox 5"/>
            <p:cNvSpPr txBox="1"/>
            <p:nvPr/>
          </p:nvSpPr>
          <p:spPr>
            <a:xfrm>
              <a:off x="7302" y="5537"/>
              <a:ext cx="2305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CN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BIM</a:t>
              </a:r>
              <a:r>
                <a:rPr lang="zh-CN" altLang="en-US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</a:t>
              </a:r>
              <a:endParaRPr lang="zh-CN" altLang="en-US" sz="13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649" name="TextBox 5"/>
            <p:cNvSpPr txBox="1"/>
            <p:nvPr/>
          </p:nvSpPr>
          <p:spPr>
            <a:xfrm>
              <a:off x="11126" y="5432"/>
              <a:ext cx="5258" cy="9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1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人防、绿色建筑、海绵城市</a:t>
              </a:r>
              <a:endParaRPr lang="zh-CN" altLang="en-US" sz="121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r>
                <a:rPr lang="zh-CN" altLang="en-US" sz="121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专项设计业务</a:t>
              </a:r>
              <a:endParaRPr lang="zh-CN" altLang="en-US" sz="121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6625" name="Picture 5" descr="G:\珠海万科办公室\1.png1"/>
            <p:cNvPicPr>
              <a:picLocks noChangeAspect="1"/>
            </p:cNvPicPr>
            <p:nvPr/>
          </p:nvPicPr>
          <p:blipFill>
            <a:blip r:embed="rId6" cstate="screen">
              <a:grayscl/>
            </a:blip>
            <a:stretch>
              <a:fillRect/>
            </a:stretch>
          </p:blipFill>
          <p:spPr>
            <a:xfrm>
              <a:off x="11068" y="6255"/>
              <a:ext cx="5156" cy="34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5"/>
            <p:cNvSpPr txBox="1"/>
            <p:nvPr/>
          </p:nvSpPr>
          <p:spPr>
            <a:xfrm>
              <a:off x="2059" y="5537"/>
              <a:ext cx="2305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建筑设计</a:t>
              </a:r>
              <a:endParaRPr lang="zh-CN" altLang="en-US" sz="13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5" y="9254"/>
              <a:ext cx="16830" cy="1255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6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529" name="TextBox 5"/>
            <p:cNvSpPr txBox="1"/>
            <p:nvPr/>
          </p:nvSpPr>
          <p:spPr>
            <a:xfrm>
              <a:off x="629" y="9748"/>
              <a:ext cx="5040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装配式建筑设计</a:t>
              </a:r>
              <a:endParaRPr lang="zh-CN" altLang="en-US" sz="13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577" name="TextBox 5"/>
            <p:cNvSpPr txBox="1"/>
            <p:nvPr/>
          </p:nvSpPr>
          <p:spPr>
            <a:xfrm>
              <a:off x="11068" y="9748"/>
              <a:ext cx="5157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室内装饰设计业务</a:t>
              </a:r>
              <a:endParaRPr lang="zh-CN" altLang="en-US" sz="13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697" name="TextBox 5"/>
            <p:cNvSpPr txBox="1"/>
            <p:nvPr/>
          </p:nvSpPr>
          <p:spPr>
            <a:xfrm>
              <a:off x="5680" y="9748"/>
              <a:ext cx="5388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36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幕墙、智能化专项设计业务</a:t>
              </a:r>
              <a:endParaRPr lang="zh-CN" altLang="en-US" sz="136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/>
          <p:nvPr/>
        </p:nvSpPr>
        <p:spPr>
          <a:xfrm>
            <a:off x="734695" y="1077595"/>
            <a:ext cx="8091805" cy="425069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格力广场一期获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年度中国建筑最高奖“詹天佑大奖”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高新区科技创新海岸获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年广东省优秀设计一等奖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公园道（水岸林语庭院）项目获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省优秀工程设计三等奖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来魅力酒店（围基酒店）项目获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市优秀公共建筑设计二等奖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泉福商业大厦（人民西路综合楼）获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市优秀公共建筑设计三等奖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珠海城市节能减排研发中心工程项目获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省优秀工程设计三等奖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城市东岸花园获得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年省住宅建筑优秀设计二等奖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格力小学获得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年省公共建筑优秀设计二等奖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珠海宾馆改造项目万豪酒店获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市优秀公共建筑设计一等奖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珠海格力广场二期项目获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市优秀住宅建筑设计一等奖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万科魅力之城获得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市优秀住宅建筑设计二等奖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平沙九号花园获得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市优秀住宅建筑设计一等奖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eaLnBrk="0" fontAlgn="auto" hangingPunct="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年连续两年获得佳兆业珠海公司颁发优秀供应商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060" y="255270"/>
            <a:ext cx="385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部分荣誉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81330" y="1053465"/>
            <a:ext cx="8200390" cy="426656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4060" y="255270"/>
            <a:ext cx="385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部分荣誉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9310" y="4902835"/>
            <a:ext cx="7564755" cy="416560"/>
          </a:xfrm>
          <a:prstGeom prst="rect">
            <a:avLst/>
          </a:prstGeom>
          <a:solidFill>
            <a:srgbClr val="AF0000"/>
          </a:solidFill>
        </p:spPr>
        <p:txBody>
          <a:bodyPr wrap="square" rtlCol="0">
            <a:spAutoFit/>
          </a:bodyPr>
          <a:lstStyle/>
          <a:p>
            <a:r>
              <a:rPr lang="zh-CN" altLang="en-US" sz="1060">
                <a:solidFill>
                  <a:schemeClr val="bg1"/>
                </a:solidFill>
              </a:rPr>
              <a:t>①</a:t>
            </a:r>
            <a:r>
              <a:rPr lang="en-US" altLang="zh-CN" sz="1060">
                <a:solidFill>
                  <a:schemeClr val="bg1"/>
                </a:solidFill>
              </a:rPr>
              <a:t>.</a:t>
            </a:r>
            <a:r>
              <a:rPr lang="zh-CN" altLang="en-US" sz="1060">
                <a:solidFill>
                  <a:schemeClr val="bg1"/>
                </a:solidFill>
              </a:rPr>
              <a:t>2011年度中国建筑最高奖“詹天佑大奖”②</a:t>
            </a:r>
            <a:r>
              <a:rPr lang="en-US" altLang="zh-CN" sz="1060">
                <a:solidFill>
                  <a:schemeClr val="bg1"/>
                </a:solidFill>
              </a:rPr>
              <a:t>.</a:t>
            </a:r>
            <a:r>
              <a:rPr lang="zh-CN" altLang="en-US" sz="1060">
                <a:solidFill>
                  <a:schemeClr val="bg1"/>
                </a:solidFill>
              </a:rPr>
              <a:t>长沙万科“优秀合作方”③</a:t>
            </a:r>
            <a:r>
              <a:rPr lang="en-US" altLang="zh-CN" sz="1060">
                <a:solidFill>
                  <a:schemeClr val="bg1"/>
                </a:solidFill>
              </a:rPr>
              <a:t>.</a:t>
            </a:r>
            <a:r>
              <a:rPr lang="zh-CN" altLang="en-US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佳兆业集团“优秀合作伙伴”</a:t>
            </a:r>
            <a:r>
              <a:rPr lang="en-US" altLang="zh-CN" sz="1060">
                <a:solidFill>
                  <a:schemeClr val="bg1"/>
                </a:solidFill>
                <a:sym typeface="+mn-ea"/>
              </a:rPr>
              <a:t>④.</a:t>
            </a:r>
            <a:r>
              <a:rPr lang="zh-CN" altLang="en-US" sz="1060">
                <a:solidFill>
                  <a:schemeClr val="bg1"/>
                </a:solidFill>
                <a:sym typeface="+mn-ea"/>
              </a:rPr>
              <a:t>阳江佳兆业</a:t>
            </a:r>
            <a:r>
              <a:rPr lang="en-US" altLang="zh-CN" sz="1060">
                <a:solidFill>
                  <a:schemeClr val="bg1"/>
                </a:solidFill>
                <a:sym typeface="+mn-ea"/>
              </a:rPr>
              <a:t>2019 AAA</a:t>
            </a:r>
            <a:r>
              <a:rPr lang="zh-CN" altLang="en-US" sz="1060">
                <a:solidFill>
                  <a:schemeClr val="bg1"/>
                </a:solidFill>
                <a:sym typeface="+mn-ea"/>
              </a:rPr>
              <a:t>供应商 </a:t>
            </a:r>
            <a:r>
              <a:rPr lang="en-US" altLang="zh-CN" sz="1060">
                <a:solidFill>
                  <a:schemeClr val="bg1"/>
                </a:solidFill>
                <a:sym typeface="+mn-ea"/>
              </a:rPr>
              <a:t>⑤～⑦.</a:t>
            </a:r>
            <a:r>
              <a:rPr lang="en-US" altLang="zh-CN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2016~2018</a:t>
            </a:r>
            <a:r>
              <a:rPr lang="zh-CN" altLang="en-US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年连续获得佳兆业珠海公司优秀供应商 ⑧</a:t>
            </a:r>
            <a:r>
              <a:rPr lang="en-US" altLang="zh-CN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.</a:t>
            </a:r>
            <a:r>
              <a:rPr lang="zh-CN" altLang="en-US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广东省守合同重信用企业 ⑨</a:t>
            </a:r>
            <a:r>
              <a:rPr lang="en-US" altLang="zh-CN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.“</a:t>
            </a:r>
            <a:r>
              <a:rPr lang="zh-CN" altLang="en-US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城市乐跑</a:t>
            </a:r>
            <a:r>
              <a:rPr lang="en-US" altLang="zh-CN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”</a:t>
            </a:r>
            <a:r>
              <a:rPr lang="zh-CN" altLang="en-US" sz="106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sym typeface="+mn-ea"/>
              </a:rPr>
              <a:t>最佳组织奖</a:t>
            </a:r>
            <a:endParaRPr lang="zh-CN" altLang="en-US" sz="1060">
              <a:ln>
                <a:noFill/>
              </a:ln>
              <a:solidFill>
                <a:schemeClr val="lt1"/>
              </a:solidFill>
              <a:effectLst/>
              <a:uLnTx/>
              <a:uFillTx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29310" y="1119505"/>
            <a:ext cx="1354455" cy="2374900"/>
            <a:chOff x="2296" y="1763"/>
            <a:chExt cx="2133" cy="3740"/>
          </a:xfrm>
        </p:grpSpPr>
        <p:pic>
          <p:nvPicPr>
            <p:cNvPr id="18433" name="Picture 11" descr="D:\Program Files\WinEIM 6\users\74\temp\886834dd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screen"/>
            <a:stretch>
              <a:fillRect/>
            </a:stretch>
          </p:blipFill>
          <p:spPr>
            <a:xfrm>
              <a:off x="2296" y="1763"/>
              <a:ext cx="1948" cy="37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3869" y="5031"/>
              <a:ext cx="560" cy="4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1360">
                  <a:solidFill>
                    <a:srgbClr val="FF0000"/>
                  </a:solidFill>
                  <a:latin typeface="Calibri" panose="020F0502020204030204" charset="0"/>
                </a:rPr>
                <a:t>①</a:t>
              </a:r>
              <a:endParaRPr lang="zh-CN" altLang="en-US" sz="1360">
                <a:solidFill>
                  <a:srgbClr val="FF0000"/>
                </a:solidFill>
                <a:latin typeface="Calibri" panose="020F05020202040302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128520" y="1120140"/>
            <a:ext cx="1640840" cy="2374265"/>
            <a:chOff x="4432" y="1764"/>
            <a:chExt cx="2584" cy="3739"/>
          </a:xfrm>
        </p:grpSpPr>
        <p:pic>
          <p:nvPicPr>
            <p:cNvPr id="18436" name="Picture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4432" y="1764"/>
              <a:ext cx="2514" cy="37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6456" y="5031"/>
              <a:ext cx="560" cy="4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1360">
                  <a:solidFill>
                    <a:srgbClr val="FF0000"/>
                  </a:solidFill>
                  <a:latin typeface="Calibri" panose="020F0502020204030204" charset="0"/>
                </a:rPr>
                <a:t>②</a:t>
              </a:r>
              <a:endParaRPr lang="zh-CN" altLang="en-US" sz="1360">
                <a:solidFill>
                  <a:srgbClr val="FF0000"/>
                </a:solidFill>
                <a:latin typeface="Calibri" panose="020F05020202040302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61105" y="1120140"/>
            <a:ext cx="1801495" cy="2396490"/>
            <a:chOff x="7147" y="1764"/>
            <a:chExt cx="2837" cy="3774"/>
          </a:xfrm>
        </p:grpSpPr>
        <p:pic>
          <p:nvPicPr>
            <p:cNvPr id="17409" name="Picture 12" descr="E:\左右左\微信专题\佳兆业\佳兆业-2018年优秀合作伙伴.jpg佳兆业-2018年优秀合作伙伴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7" y="1764"/>
              <a:ext cx="2837" cy="37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9397" y="5065"/>
              <a:ext cx="560" cy="4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1360">
                  <a:solidFill>
                    <a:srgbClr val="FF0000"/>
                  </a:solidFill>
                  <a:latin typeface="Calibri" panose="020F0502020204030204" charset="0"/>
                </a:rPr>
                <a:t>③</a:t>
              </a:r>
              <a:endParaRPr lang="zh-CN" altLang="en-US" sz="1360">
                <a:solidFill>
                  <a:srgbClr val="FF0000"/>
                </a:solidFill>
                <a:latin typeface="Calibri" panose="020F0502020204030204" charset="0"/>
              </a:endParaRPr>
            </a:p>
          </p:txBody>
        </p:sp>
      </p:grpSp>
      <p:pic>
        <p:nvPicPr>
          <p:cNvPr id="17411" name="Picture 10" descr="D:\Program Files\WinEIM 6\users\74\temp\3ab79fc4.png"/>
          <p:cNvPicPr/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>
            <a:off x="835660" y="3496310"/>
            <a:ext cx="2124000" cy="1396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7237095" y="1118870"/>
            <a:ext cx="1155700" cy="2379345"/>
            <a:chOff x="11397" y="1762"/>
            <a:chExt cx="1820" cy="3747"/>
          </a:xfrm>
        </p:grpSpPr>
        <p:pic>
          <p:nvPicPr>
            <p:cNvPr id="17412" name="Picture 7" descr="D:\Program Files\WinEIM 6\users\74\temp\5b86dde8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screen"/>
            <a:stretch>
              <a:fillRect/>
            </a:stretch>
          </p:blipFill>
          <p:spPr>
            <a:xfrm>
              <a:off x="11397" y="1762"/>
              <a:ext cx="1821" cy="37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12600" y="5037"/>
              <a:ext cx="560" cy="4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1360">
                  <a:solidFill>
                    <a:srgbClr val="FF0000"/>
                  </a:solidFill>
                  <a:latin typeface="Calibri" panose="020F0502020204030204" charset="0"/>
                </a:rPr>
                <a:t>⑤</a:t>
              </a:r>
              <a:endParaRPr lang="zh-CN" altLang="en-US" sz="1360">
                <a:solidFill>
                  <a:srgbClr val="FF0000"/>
                </a:solidFill>
                <a:latin typeface="Calibri" panose="020F0502020204030204" charset="0"/>
              </a:endParaRPr>
            </a:p>
          </p:txBody>
        </p:sp>
      </p:grpSp>
      <p:pic>
        <p:nvPicPr>
          <p:cNvPr id="17410" name="Picture 9" descr="D:\Program Files\WinEIM 6\users\74\temp\b1d85051.png"/>
          <p:cNvPicPr/>
          <p:nvPr>
            <p:custDataLst>
              <p:tags r:id="rId14"/>
            </p:custDataLst>
          </p:nvPr>
        </p:nvPicPr>
        <p:blipFill>
          <a:blip r:embed="rId15" cstate="screen"/>
          <a:stretch>
            <a:fillRect/>
          </a:stretch>
        </p:blipFill>
        <p:spPr>
          <a:xfrm>
            <a:off x="2973070" y="3494405"/>
            <a:ext cx="2052000" cy="1396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2606675" y="4591685"/>
            <a:ext cx="355600" cy="300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360">
                <a:solidFill>
                  <a:srgbClr val="FF0000"/>
                </a:solidFill>
                <a:latin typeface="Calibri" panose="020F0502020204030204" charset="0"/>
              </a:rPr>
              <a:t>⑥</a:t>
            </a:r>
            <a:endParaRPr lang="zh-CN" altLang="en-US" sz="1360">
              <a:solidFill>
                <a:srgbClr val="FF0000"/>
              </a:solidFill>
              <a:latin typeface="Calibri" panose="020F0502020204030204" charset="0"/>
            </a:endParaRPr>
          </a:p>
        </p:txBody>
      </p:sp>
      <p:pic>
        <p:nvPicPr>
          <p:cNvPr id="18435" name="Picture 8" descr="D:\Program Files\WinEIM 6\users\74\temp\4b10e57f.png"/>
          <p:cNvPicPr/>
          <p:nvPr>
            <p:custDataLst>
              <p:tags r:id="rId16"/>
            </p:custDataLst>
          </p:nvPr>
        </p:nvPicPr>
        <p:blipFill>
          <a:blip r:embed="rId17" cstate="screen"/>
          <a:stretch>
            <a:fillRect/>
          </a:stretch>
        </p:blipFill>
        <p:spPr>
          <a:xfrm>
            <a:off x="5042535" y="3482340"/>
            <a:ext cx="2142000" cy="139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710430" y="4602480"/>
            <a:ext cx="355600" cy="3003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360">
                <a:solidFill>
                  <a:srgbClr val="FF0000"/>
                </a:solidFill>
                <a:latin typeface="Calibri" panose="020F0502020204030204" charset="0"/>
              </a:rPr>
              <a:t>⑦</a:t>
            </a:r>
            <a:endParaRPr lang="zh-CN" altLang="en-US" sz="1360">
              <a:solidFill>
                <a:srgbClr val="FF0000"/>
              </a:solidFill>
              <a:latin typeface="Calibri" panose="020F05020202040302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89905" y="1120140"/>
            <a:ext cx="1647190" cy="2378075"/>
            <a:chOff x="8803" y="1764"/>
            <a:chExt cx="2594" cy="3745"/>
          </a:xfrm>
        </p:grpSpPr>
        <p:pic>
          <p:nvPicPr>
            <p:cNvPr id="20" name="图片 19" descr="阳江佳兆业3A供应商"/>
            <p:cNvPicPr>
              <a:picLocks noChangeAspect="1"/>
            </p:cNvPicPr>
            <p:nvPr/>
          </p:nvPicPr>
          <p:blipFill>
            <a:blip r:embed="rId18" cstate="screen"/>
            <a:stretch>
              <a:fillRect/>
            </a:stretch>
          </p:blipFill>
          <p:spPr>
            <a:xfrm>
              <a:off x="8803" y="1764"/>
              <a:ext cx="2539" cy="370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837" y="5037"/>
              <a:ext cx="560" cy="4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altLang="zh-CN" sz="1360">
                  <a:solidFill>
                    <a:srgbClr val="FF0000"/>
                  </a:solidFill>
                  <a:latin typeface="Calibri" panose="020F0502020204030204" charset="0"/>
                </a:rPr>
                <a:t>④</a:t>
              </a:r>
              <a:endParaRPr lang="en-US" altLang="zh-CN" sz="1360">
                <a:solidFill>
                  <a:srgbClr val="FF0000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858000" y="4584065"/>
            <a:ext cx="324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⑧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82915" y="4617720"/>
            <a:ext cx="32448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0">
                <a:solidFill>
                  <a:srgbClr val="FF0000"/>
                </a:solidFill>
              </a:rPr>
              <a:t>⑨</a:t>
            </a:r>
            <a:endParaRPr lang="zh-CN" altLang="en-US" sz="1360">
              <a:solidFill>
                <a:srgbClr val="FF0000"/>
              </a:solidFill>
            </a:endParaRPr>
          </a:p>
        </p:txBody>
      </p:sp>
      <p:pic>
        <p:nvPicPr>
          <p:cNvPr id="23" name="图片 22" descr="微信图片_201911041056342"/>
          <p:cNvPicPr>
            <a:picLocks noChangeAspect="1"/>
          </p:cNvPicPr>
          <p:nvPr/>
        </p:nvPicPr>
        <p:blipFill>
          <a:blip r:embed="rId19" cstate="screen"/>
          <a:srcRect/>
          <a:stretch>
            <a:fillRect/>
          </a:stretch>
        </p:blipFill>
        <p:spPr>
          <a:xfrm>
            <a:off x="7202170" y="3495040"/>
            <a:ext cx="1192530" cy="139509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069580" y="4596130"/>
            <a:ext cx="325120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6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⑨</a:t>
            </a:r>
            <a:endParaRPr lang="zh-CN" altLang="en-US" sz="136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99770" y="979805"/>
            <a:ext cx="4763770" cy="3712210"/>
          </a:xfrm>
          <a:prstGeom prst="rect">
            <a:avLst/>
          </a:prstGeom>
          <a:solidFill>
            <a:srgbClr val="AF0000"/>
          </a:solidFill>
          <a:ln w="9525">
            <a:noFill/>
          </a:ln>
        </p:spPr>
      </p:pic>
      <p:pic>
        <p:nvPicPr>
          <p:cNvPr id="2867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85460" y="979805"/>
            <a:ext cx="2759075" cy="3703955"/>
          </a:xfrm>
          <a:prstGeom prst="rect">
            <a:avLst/>
          </a:prstGeom>
          <a:solidFill>
            <a:srgbClr val="AF0000"/>
          </a:solidFill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99770" y="4783455"/>
            <a:ext cx="7644765" cy="299085"/>
          </a:xfrm>
          <a:prstGeom prst="rect">
            <a:avLst/>
          </a:prstGeom>
          <a:solidFill>
            <a:srgbClr val="A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60"/>
              <a:t>左：珠海市民防协会第二届会员单位；                                     右：珠海市绿色建筑协会会员单位</a:t>
            </a:r>
            <a:endParaRPr lang="zh-CN" altLang="en-US" sz="136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290185" y="2540"/>
            <a:ext cx="3782695" cy="571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325" y="2806700"/>
            <a:ext cx="5173980" cy="2910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微信图片_2019123015292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325" y="2540"/>
            <a:ext cx="5173345" cy="27597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45085"/>
            <a:ext cx="4404995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04995" y="45085"/>
            <a:ext cx="4739005" cy="2674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743200"/>
            <a:ext cx="4615815" cy="2951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D:\Program Files\WinEIM 6\users\74\temp\cff59e0b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43120" y="2742565"/>
            <a:ext cx="4500880" cy="29521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474133" y="880530"/>
            <a:ext cx="8111067" cy="44169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15035" y="264160"/>
            <a:ext cx="385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合作伙伴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52170" y="956945"/>
          <a:ext cx="3649980" cy="424815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461770"/>
                <a:gridCol w="2188210"/>
              </a:tblGrid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u="none" strike="noStrike" dirty="0">
                          <a:ln>
                            <a:noFill/>
                          </a:ln>
                        </a:rPr>
                        <a:t>上市公司名称</a:t>
                      </a:r>
                      <a:endParaRPr lang="zh-CN" sz="1400" b="1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u="none" strike="noStrike">
                          <a:ln>
                            <a:noFill/>
                          </a:ln>
                        </a:rPr>
                        <a:t>设计合同案例名称</a:t>
                      </a:r>
                      <a:endParaRPr lang="zh-CN" sz="1400" b="1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万科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珠海万科城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中海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中海湖畔岚庭之花园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佳兆业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水岸华都花园中沙片区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绿城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绿城.优特城市综合体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雅居乐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珠海唐家项目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华润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华润万象世界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世荣兆业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翠湖苑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华融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中国华融大厦项目深化设计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>
                          <a:ln>
                            <a:noFill/>
                          </a:ln>
                        </a:rPr>
                        <a:t>中弘</a:t>
                      </a:r>
                      <a:endParaRPr lang="zh-CN" sz="1400" u="none" strike="noStrike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>
                          <a:ln>
                            <a:noFill/>
                          </a:ln>
                        </a:rPr>
                        <a:t>半山半岛项目</a:t>
                      </a:r>
                      <a:endParaRPr lang="zh-CN" sz="1400" u="none" strike="noStrike" dirty="0">
                        <a:ln>
                          <a:noFill/>
                        </a:ln>
                      </a:endParaRPr>
                    </a:p>
                  </a:txBody>
                  <a:tcPr marL="7207" marR="7207" marT="7207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640580" y="956945"/>
          <a:ext cx="3671570" cy="424815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350645"/>
                <a:gridCol w="2320925"/>
              </a:tblGrid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u="none" strike="noStrike" dirty="0"/>
                        <a:t>上市公司名称</a:t>
                      </a:r>
                      <a:endParaRPr lang="zh-CN" sz="1400" b="1" u="none" strike="noStrike" dirty="0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u="none" strike="noStrike"/>
                        <a:t>设计合同案例名称</a:t>
                      </a:r>
                      <a:endParaRPr lang="zh-CN" sz="1400" b="1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华发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华发观山水花园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绿景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凤凰钰园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复地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海南国际信息产业园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实地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实地骏逸华都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星河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金湾住宅项目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奥园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/>
                        <a:t>奥园珠海保税区项目</a:t>
                      </a:r>
                      <a:endParaRPr lang="zh-CN" sz="1400" u="none" strike="noStrike" dirty="0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格力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珠海平沙九号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三一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/>
                        <a:t>三一平沙项目</a:t>
                      </a:r>
                      <a:endParaRPr lang="zh-CN" sz="1400" u="none" strike="noStrike"/>
                    </a:p>
                  </a:txBody>
                  <a:tcPr marL="7207" marR="7207" marT="7207" marB="0" anchor="ctr">
                    <a:solidFill>
                      <a:srgbClr val="E9E5DC"/>
                    </a:solidFill>
                  </a:tcPr>
                </a:tc>
              </a:tr>
              <a:tr h="424815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/>
                        <a:t>龙湖</a:t>
                      </a:r>
                      <a:endParaRPr lang="zh-CN" sz="1400" u="none" strike="noStrike" dirty="0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u="none" strike="noStrike" dirty="0"/>
                        <a:t>龙湖原著台项目</a:t>
                      </a:r>
                      <a:endParaRPr lang="zh-CN" sz="1400" u="none" strike="noStrike" dirty="0"/>
                    </a:p>
                  </a:txBody>
                  <a:tcPr marL="7207" marR="7207" marT="7207" marB="0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52170" y="26416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设计合同案例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6475" y="1873885"/>
            <a:ext cx="39058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我们在哪？</a:t>
            </a:r>
            <a:endParaRPr lang="zh-CN" altLang="en-US" sz="2600" b="1" spc="200">
              <a:solidFill>
                <a:srgbClr val="A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我们是谁？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我们做了什么？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你和我们！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6475" y="1873885"/>
            <a:ext cx="39058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我们在哪？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我们是谁？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我们做了什么？</a:t>
            </a:r>
            <a:endParaRPr lang="zh-CN" altLang="en-US" sz="2600" b="1" spc="200">
              <a:solidFill>
                <a:srgbClr val="A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你和我们！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万科(new标志)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2700" y="2540"/>
            <a:ext cx="8077200" cy="5207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61861" y="5232861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万科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金域蓝湾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7915" y="5234940"/>
            <a:ext cx="2738120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万科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珠宾花园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4274" name="Picture 2" descr="D:\Program Files\WinEIM 6\users\74\temp\980d5077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6175" y="-2540"/>
            <a:ext cx="6715125" cy="5237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3139" y="5246422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万科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浪琴湾（海口）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7346" name="Picture 4" descr="鸟瞰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2065" y="389890"/>
            <a:ext cx="8169910" cy="4824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4307" y="5252144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万科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白鹭郡（长沙）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8370" name="图片 4" descr="总体鸟瞰_01.jpg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87960" y="909320"/>
            <a:ext cx="8745220" cy="4271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85248" y="5217483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格力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格力广场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60418" name="Picture 5" descr="0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7620" y="368935"/>
            <a:ext cx="8155305" cy="4848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" descr="201-总体鸟瞰图（日景）副本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1280" y="878840"/>
            <a:ext cx="8976360" cy="4319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197366" y="5220650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格力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格力海岸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30518" y="5231301"/>
            <a:ext cx="3356133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华发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•观山水花园（中山）</a:t>
            </a:r>
            <a:r>
              <a:rPr lang="en-US" altLang="zh-CN" sz="1360">
                <a:solidFill>
                  <a:srgbClr val="AF0000"/>
                </a:solidFill>
                <a:sym typeface="+mn-ea"/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zh-CN" altLang="en-US" sz="1360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62465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" y="3810"/>
            <a:ext cx="7722235" cy="5227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1810" y="5221571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佳兆业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•御金山花园</a:t>
            </a:r>
            <a:r>
              <a:rPr lang="en-US" altLang="zh-CN" sz="1360">
                <a:solidFill>
                  <a:srgbClr val="AF0000"/>
                </a:solidFill>
                <a:sym typeface="+mn-ea"/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63490" name="Picture 5" descr="1-06日景鸟瞰图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270" y="127635"/>
            <a:ext cx="8178165" cy="5113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1607" y="5238931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中海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•湖畔岚庭</a:t>
            </a:r>
            <a:r>
              <a:rPr lang="en-US" altLang="zh-CN" sz="1360">
                <a:solidFill>
                  <a:srgbClr val="AF0000"/>
                </a:solidFill>
                <a:sym typeface="+mn-ea"/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65539" name="Picture 2" descr="\\192.168.0.252\公共文件\2015中海湖畔岚庭之花园\湖畔岚庭归档\01-方案\03-方案资料\中海湖畔岚庭规划建筑报建文件20160424\JPG\01-鸟瞰01-0422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97230" y="-3810"/>
            <a:ext cx="7405370" cy="5236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5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0" y="-19050"/>
            <a:ext cx="9155430" cy="5758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68370" y="94615"/>
            <a:ext cx="3395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粤港澳大湾区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90595" y="514985"/>
            <a:ext cx="526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由香港、澳门两个特别行政区和广东省广州、深圳、</a:t>
            </a:r>
            <a:r>
              <a:rPr lang="zh-CN" altLang="en-US" sz="1200" b="1">
                <a:solidFill>
                  <a:srgbClr val="AF0000"/>
                </a:solidFill>
              </a:rPr>
              <a:t>珠海</a:t>
            </a:r>
            <a:r>
              <a:rPr lang="zh-CN" altLang="en-US" sz="1200">
                <a:solidFill>
                  <a:schemeClr val="bg1"/>
                </a:solidFill>
              </a:rPr>
              <a:t>、佛山、惠州、东莞、中山、江门、肇庆九个珠江三角洲地区城市组成。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040" y="5241497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雅居乐•雅灏国际花园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66563" name="Picture 2" descr="D:\Program Files\WinEIM 6\users\74\temp\1c8941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6985"/>
            <a:ext cx="7440295" cy="5151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54765" y="5274059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绿景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</a:t>
            </a:r>
            <a:r>
              <a:rPr lang="zh-CN" altLang="en-US" sz="1360">
                <a:solidFill>
                  <a:srgbClr val="AF0000"/>
                </a:solidFill>
              </a:rPr>
              <a:t>凤凰钰园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zh-CN" altLang="en-US" sz="1360">
              <a:solidFill>
                <a:schemeClr val="accent2"/>
              </a:solidFill>
            </a:endParaRPr>
          </a:p>
        </p:txBody>
      </p:sp>
      <p:pic>
        <p:nvPicPr>
          <p:cNvPr id="67587" name="Picture 2" descr="F:\Default\Desktop\%C4%F1%EE%AB01-1128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64210" y="6985"/>
            <a:ext cx="7470775" cy="5242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D:\Program Files\WinEIM 6\users\74\temp\1b914a5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-8255"/>
            <a:ext cx="7592695" cy="5211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91984" y="5252971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星河•传奇花园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81029" y="5251529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世荣兆业</a:t>
            </a:r>
            <a:r>
              <a:rPr lang="zh-CN" altLang="en-US" sz="1360">
                <a:solidFill>
                  <a:srgbClr val="AF0000"/>
                </a:solidFill>
                <a:sym typeface="+mn-ea"/>
              </a:rPr>
              <a:t>•翠湖苑</a:t>
            </a:r>
            <a:r>
              <a:rPr lang="en-US" altLang="zh-CN" sz="1360">
                <a:solidFill>
                  <a:srgbClr val="AF0000"/>
                </a:solidFill>
                <a:sym typeface="+mn-ea"/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69634" name="Picture 2" descr="H:\Program Files\WinEIM 6\users\74\temp\516d516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345" y="7620"/>
            <a:ext cx="7683500" cy="5172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02474" y="5257002"/>
            <a:ext cx="3749163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双瑞•藏珑湖上国际（长沙）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70657" name="Picture 5" descr="00-02a"/>
          <p:cNvPicPr>
            <a:picLocks noChangeAspect="1"/>
          </p:cNvPicPr>
          <p:nvPr/>
        </p:nvPicPr>
        <p:blipFill>
          <a:blip r:embed="rId1" cstate="screen"/>
          <a:srcRect b="-258"/>
          <a:stretch>
            <a:fillRect/>
          </a:stretch>
        </p:blipFill>
        <p:spPr>
          <a:xfrm>
            <a:off x="1905" y="891540"/>
            <a:ext cx="8180705" cy="4342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25533" y="5224152"/>
            <a:ext cx="366988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复地•清水湾乐活城市（海南）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7168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5" y="798754"/>
            <a:ext cx="8091715" cy="442519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D:\Program Files\WinEIM 6\users\74\temp\4e90856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0"/>
            <a:ext cx="7201535" cy="5233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83224" y="5233064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远洋•天骄花园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95289" y="5233064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华发•横琴华发世界汇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6323" name="Picture 2" descr="D:\Program Files\WinEIM 6\users\74\temp\103cd43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785" y="0"/>
            <a:ext cx="7390765" cy="5233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0161" y="5246196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奥园•天悦湾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7347" name="Picture 2" descr="D:\Program Files\WinEIM 6\users\74\temp\ca5a3085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945" y="2540"/>
            <a:ext cx="8025765" cy="5243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1794" y="5233064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360">
                <a:solidFill>
                  <a:srgbClr val="AF0000"/>
                </a:solidFill>
              </a:rPr>
              <a:t>绿城•翠湖香山别墅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sym typeface="+mn-ea"/>
              </a:rPr>
              <a:t>住宅类项目</a:t>
            </a:r>
            <a:endParaRPr lang="en-US" altLang="zh-CN" sz="1360">
              <a:solidFill>
                <a:schemeClr val="accent2"/>
              </a:solidFill>
            </a:endParaRPr>
          </a:p>
        </p:txBody>
      </p:sp>
      <p:pic>
        <p:nvPicPr>
          <p:cNvPr id="58370" name="Picture 2" descr="D:\Program Files\WinEIM 6\users\74\temp\479ba5c9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849630"/>
            <a:ext cx="8168005" cy="4383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892e5de65638a801213853afaabb.jpg@2o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635" y="9525"/>
            <a:ext cx="9144635" cy="5713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8165" y="568325"/>
            <a:ext cx="227520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200">
                <a:solidFill>
                  <a:schemeClr val="bg1"/>
                </a:solidFill>
                <a:uFillTx/>
              </a:rPr>
              <a:t>珠海</a:t>
            </a:r>
            <a:endParaRPr lang="zh-CN" altLang="en-US" sz="2000" b="1" spc="200">
              <a:solidFill>
                <a:schemeClr val="bg1"/>
              </a:solidFill>
              <a:uFillTx/>
            </a:endParaRPr>
          </a:p>
          <a:p>
            <a:r>
              <a:rPr lang="en-US" altLang="zh-CN" b="1" spc="200">
                <a:solidFill>
                  <a:schemeClr val="bg1"/>
                </a:solidFill>
                <a:uFillTx/>
              </a:rPr>
              <a:t>ZHUHAI</a:t>
            </a:r>
            <a:endParaRPr lang="en-US" altLang="zh-CN" b="1" spc="200">
              <a:solidFill>
                <a:schemeClr val="bg1"/>
              </a:solidFill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6735" y="1243965"/>
            <a:ext cx="58267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东与香港、深圳隔海相望，南与澳门陆地相连。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914" y="5245129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城建集团•海韵广场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62468" name="Picture 4" descr="D:\Program Files\WinEIM 6\users\74\temp\ff9b08b4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6805" y="-19050"/>
            <a:ext cx="7901940" cy="5264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859" y="5245129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绿城•优特广场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65542" name="Picture 2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051108" y="0"/>
            <a:ext cx="7316739" cy="5173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299" y="5257194"/>
            <a:ext cx="531071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万科•万豪酒店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67591" name="图片 6" descr="D:\Program Files\WinEIM 6\users\74\temp\d2b6c0f5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31545" y="0"/>
            <a:ext cx="3974465" cy="2576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2" name="图片 8" descr="D:\Program Files\WinEIM 6\users\74\temp\182c302e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4906645" y="0"/>
            <a:ext cx="3766185" cy="2577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3" name="图片 9" descr="D:\Program Files\WinEIM 6\users\74\temp\76187d0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931545" y="2576830"/>
            <a:ext cx="3974465" cy="261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10" descr="D:\Program Files\WinEIM 6\users\74\temp\98a9f27c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4906010" y="2581910"/>
            <a:ext cx="3766820" cy="26301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159" y="5252749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格力•万山酒店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68615" name="图片 5" descr="F:\Default\Desktop\timg (10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0" y="0"/>
            <a:ext cx="3926840" cy="294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6" name="图片 6" descr="F:\Default\Desktop\timg (5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54270" y="0"/>
            <a:ext cx="3599815" cy="294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7" name="图片 7" descr="F:\Default\Desktop\timg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35" y="2958465"/>
            <a:ext cx="3926840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8" name="图片 8" descr="F:\Default\Desktop\timg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40" y="2946400"/>
            <a:ext cx="3617595" cy="2237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729" y="5221634"/>
            <a:ext cx="2928028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澳门施美兰•万悦酒店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69639" name="图片 9" descr="F:\Default\Desktop\timg (5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315" y="7620"/>
            <a:ext cx="3903980" cy="302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0" name="图片 10" descr="F:\Default\Desktop\2017031004154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7375" y="3030220"/>
            <a:ext cx="4384675" cy="2192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1" name="图片 11" descr="F:\Default\Desktop\2017031004162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79670" y="3048000"/>
            <a:ext cx="4065270" cy="2172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2" name="图片 12" descr="D:\Program Files\WinEIM 6\users\74\temp\32aa6c6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62295" y="0"/>
            <a:ext cx="1842770" cy="3050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289" y="5233064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关闸房产•来魅力假日酒店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70663" name="图片 8" descr="F:\Default\Desktop\tim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0"/>
            <a:ext cx="5790565" cy="3225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4" name="图片 13" descr="F:\Default\Desktop\timg (3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0632" y="3202881"/>
            <a:ext cx="3955768" cy="2007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5" name="图片 14" descr="F:\Default\Desktop\timg (2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956502" y="3225550"/>
            <a:ext cx="3538233" cy="199301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efault\Desktop\timg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36612" y="965828"/>
            <a:ext cx="5223267" cy="42157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F:\Default\Desktop\u=204894811,161022211&amp;fm=26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929" y="3080888"/>
            <a:ext cx="2863644" cy="21006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F:\Default\Desktop\u=2893022501,3015935477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9" y="965828"/>
            <a:ext cx="2863644" cy="2164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599" y="5257194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海湾大酒店</a:t>
            </a:r>
            <a:endParaRPr lang="zh-CN" altLang="en-US" sz="1360">
              <a:solidFill>
                <a:srgbClr val="AF0000"/>
              </a:solidFill>
            </a:endParaRP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299" y="5245764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万科•金域滨江（长沙）</a:t>
            </a:r>
            <a:endParaRPr lang="zh-CN" altLang="en-US" sz="1360">
              <a:solidFill>
                <a:srgbClr val="A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3735" name="Picture 2" descr="D:\Program Files\WinEIM 6\users\74\temp\b9712cf7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73150" y="0"/>
            <a:ext cx="7346950" cy="5201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04" y="5269259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格力地产•格力海岸游艇会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7475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899795"/>
            <a:ext cx="8319770" cy="4290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729" y="5257194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华润•万象世界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788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0" y="-19685"/>
            <a:ext cx="7971790" cy="5176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6ebc5c9e21cba801208f8b31cbe4.jpg@1280w_1l_2o_100sh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2700" y="-3175"/>
            <a:ext cx="9178925" cy="2607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5300" y="2712085"/>
            <a:ext cx="8348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这里是</a:t>
            </a:r>
            <a:r>
              <a:rPr lang="zh-CN" altLang="en-US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经济特区</a:t>
            </a:r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，珠江口西岸核心城市，</a:t>
            </a:r>
            <a:r>
              <a:rPr lang="zh-CN" altLang="en-US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粤港澳大湾区</a:t>
            </a:r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重要节点城市。</a:t>
            </a:r>
            <a:endParaRPr lang="zh-CN" altLang="en-US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018af25d6e7166a801202f17b270dc.jpg@2o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7780" y="3248025"/>
            <a:ext cx="9178925" cy="24549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859" y="5233165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来来集团•梦幻世界</a:t>
            </a:r>
            <a:endParaRPr lang="zh-CN" altLang="en-US" sz="1360">
              <a:solidFill>
                <a:srgbClr val="A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9876" name="Picture 2" descr="D:\Program Files\WinEIM 6\users\74\temp\6a7e8a9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6010" y="0"/>
            <a:ext cx="7322820" cy="5233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234" y="5233699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奥园地产•观山海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82948" name="Picture 2" descr="D:\Program Files\WinEIM 6\users\74\temp\3bcc4ce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0"/>
            <a:ext cx="7774940" cy="5233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8" descr="D:\Program Files\WinEIM 6\users\74\temp\48fa9044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810" y="1268730"/>
            <a:ext cx="4815205" cy="345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7" name="Picture 9" descr="F:\Default\Desktop\3a46fa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18380" y="1268730"/>
            <a:ext cx="4354195" cy="3453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1072" y="5246884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澳门同享•飞腾创意大厦</a:t>
            </a:r>
            <a:endParaRPr lang="zh-CN" altLang="en-US" sz="1360">
              <a:solidFill>
                <a:srgbClr val="AF0000"/>
              </a:solidFill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253" y="5225477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万科•石花</a:t>
            </a:r>
            <a:r>
              <a:rPr lang="en-US" altLang="zh-CN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</a:t>
            </a:r>
            <a:r>
              <a:rPr lang="zh-CN" altLang="en-US" sz="1360">
                <a:solidFill>
                  <a:srgbClr val="A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</a:t>
            </a:r>
            <a:endParaRPr lang="zh-CN" altLang="en-US" sz="1360">
              <a:solidFill>
                <a:srgbClr val="A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8070" name="Picture 2" descr="D:\Program Files\WinEIM 6\users\74\temp\17ac9c52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61085" y="0"/>
            <a:ext cx="7402830" cy="5211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037" y="5221100"/>
            <a:ext cx="3660275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华发集团•富山华发智造小镇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89095" name="Picture 2" descr="D:\Program Files\WinEIM 6\users\74\temp\8aecd82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2205" y="0"/>
            <a:ext cx="7832725" cy="5221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794" y="5245129"/>
            <a:ext cx="403264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华发集团•中以（以色列）创意园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91143" name="Picture 2" descr="D:\Program Files\WinEIM 6\users\74\temp\4daf4ca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605" y="0"/>
            <a:ext cx="7447915" cy="5207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729" y="5257194"/>
            <a:ext cx="403264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来来集团•南屏时代广场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93191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4304" y="-1"/>
            <a:ext cx="7813185" cy="52035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224" y="5245230"/>
            <a:ext cx="403264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绿城•横琴中星微总部基地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96263" name="Picture 2" descr="D:\Program Files\WinEIM 6\users\74\temp\2f69dafd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106170" y="0"/>
            <a:ext cx="7270115" cy="5245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664" y="5257829"/>
            <a:ext cx="4032644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360">
                <a:solidFill>
                  <a:schemeClr val="bg1">
                    <a:lumMod val="50000"/>
                  </a:schemeClr>
                </a:solidFill>
              </a:rPr>
              <a:t>公建类项目</a:t>
            </a:r>
            <a:r>
              <a:rPr lang="en-US" altLang="zh-CN" sz="1360">
                <a:solidFill>
                  <a:srgbClr val="AF0000"/>
                </a:solidFill>
              </a:rPr>
              <a:t>/</a:t>
            </a:r>
            <a:r>
              <a:rPr lang="zh-CN" altLang="en-US" sz="1360">
                <a:solidFill>
                  <a:srgbClr val="AF0000"/>
                </a:solidFill>
              </a:rPr>
              <a:t>一方集团•勇达大厦</a:t>
            </a:r>
            <a:endParaRPr lang="zh-CN" altLang="en-US" sz="1360">
              <a:solidFill>
                <a:srgbClr val="AF0000"/>
              </a:solidFill>
            </a:endParaRPr>
          </a:p>
        </p:txBody>
      </p:sp>
      <p:pic>
        <p:nvPicPr>
          <p:cNvPr id="97287" name="Picture 2" descr="D:\Program Files\WinEIM 6\users\74\temp\ca025104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0600" y="0"/>
            <a:ext cx="8040370" cy="525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6475" y="1873885"/>
            <a:ext cx="39058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我们在哪？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我们是谁？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我们做了什么？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你和我们！</a:t>
            </a:r>
            <a:endParaRPr lang="zh-CN" altLang="en-US" sz="2600" b="1" spc="200">
              <a:solidFill>
                <a:srgbClr val="A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018bd05d1085c1a801205e4b6ac761.jpg@2o.jpg018bd05d1085c1a801205e4b6ac761.jpg@2o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270" y="-60325"/>
            <a:ext cx="9138285" cy="2592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5300" y="2712085"/>
            <a:ext cx="7693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这里是</a:t>
            </a:r>
            <a:r>
              <a:rPr lang="zh-CN" altLang="en-US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百岛之市</a:t>
            </a:r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、国家森林城市，又是</a:t>
            </a:r>
            <a:r>
              <a:rPr lang="zh-CN" altLang="en-US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幸福之城</a:t>
            </a:r>
            <a:r>
              <a:rPr lang="zh-CN" altLang="en-US" spc="200">
                <a:uFillTx/>
                <a:latin typeface="微软雅黑" panose="020B0503020204020204" charset="-122"/>
                <a:ea typeface="微软雅黑" panose="020B0503020204020204" charset="-122"/>
              </a:rPr>
              <a:t>、浪漫之城</a:t>
            </a:r>
            <a:r>
              <a:rPr lang="zh-CN" altLang="en-US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01b7d85d6e7162a8012176d7583079.jpg@2o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445" y="3274060"/>
            <a:ext cx="9135110" cy="2414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12051508041"/>
          <p:cNvPicPr>
            <a:picLocks noChangeAspect="1"/>
          </p:cNvPicPr>
          <p:nvPr/>
        </p:nvPicPr>
        <p:blipFill>
          <a:blip r:embed="rId1" cstate="screen">
            <a:lum bright="12000" contrast="24000"/>
          </a:blip>
          <a:stretch>
            <a:fillRect/>
          </a:stretch>
        </p:blipFill>
        <p:spPr>
          <a:xfrm>
            <a:off x="3810" y="1543685"/>
            <a:ext cx="5732145" cy="32245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31865" y="1511300"/>
            <a:ext cx="2628900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/>
              <a:t>为新入职的应届毕业生配备一名</a:t>
            </a:r>
            <a:r>
              <a:rPr lang="zh-CN" altLang="en-US" sz="1600" b="1">
                <a:solidFill>
                  <a:srgbClr val="AF0000"/>
                </a:solidFill>
              </a:rPr>
              <a:t>专职导师</a:t>
            </a:r>
            <a:endParaRPr lang="zh-CN" altLang="en-US" sz="1600" b="1">
              <a:solidFill>
                <a:srgbClr val="AF0000"/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/>
              <a:t>大概指导时间是</a:t>
            </a:r>
            <a:r>
              <a:rPr lang="zh-CN" altLang="en-US" sz="1600" b="1">
                <a:solidFill>
                  <a:srgbClr val="AF0000"/>
                </a:solidFill>
              </a:rPr>
              <a:t>一年</a:t>
            </a:r>
            <a:endParaRPr lang="zh-CN" altLang="en-US" sz="1600" b="1">
              <a:solidFill>
                <a:srgbClr val="AF0000"/>
              </a:solidFill>
            </a:endParaRP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/>
              <a:t>涉及到理论知识、工程经验、现场服务等各方面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zh-CN" altLang="en-US" sz="1600"/>
              <a:t>让你的业务水平在短时间内得到明显提升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应届生培训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福利待遇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42240" y="1247140"/>
            <a:ext cx="8995410" cy="3696335"/>
            <a:chOff x="292" y="1879"/>
            <a:chExt cx="14166" cy="5821"/>
          </a:xfrm>
        </p:grpSpPr>
        <p:sp>
          <p:nvSpPr>
            <p:cNvPr id="18" name="圆角矩形 17"/>
            <p:cNvSpPr/>
            <p:nvPr/>
          </p:nvSpPr>
          <p:spPr>
            <a:xfrm>
              <a:off x="6190" y="1879"/>
              <a:ext cx="1765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90" y="1925"/>
              <a:ext cx="176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社会保险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855" y="2858"/>
              <a:ext cx="187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带薪年假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92" y="5210"/>
              <a:ext cx="27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年度长途旅游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79" y="6333"/>
              <a:ext cx="27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年度健康检查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335" y="2612"/>
              <a:ext cx="1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工会关怀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79" y="3847"/>
              <a:ext cx="29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每月团建活动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457" y="3552"/>
              <a:ext cx="212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节日慰问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962" y="4679"/>
              <a:ext cx="3496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eaLnBrk="1" hangingPunct="1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良好的工作环境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822" y="6034"/>
              <a:ext cx="2528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 eaLnBrk="1" hangingPunct="1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愉快的工作氛围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727" y="6292"/>
              <a:ext cx="2532" cy="140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6602" y="2824"/>
              <a:ext cx="2560" cy="1552"/>
            </a:xfrm>
            <a:prstGeom prst="rect">
              <a:avLst/>
            </a:prstGeom>
          </p:spPr>
        </p:pic>
        <p:pic>
          <p:nvPicPr>
            <p:cNvPr id="14" name="图片 13" descr="IMG_4022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3969" y="4355"/>
              <a:ext cx="3831" cy="1893"/>
            </a:xfrm>
            <a:prstGeom prst="rect">
              <a:avLst/>
            </a:prstGeom>
          </p:spPr>
        </p:pic>
        <p:pic>
          <p:nvPicPr>
            <p:cNvPr id="15" name="图片 14" descr="林远盛的公子 林睿初（毛毛）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25" y="4406"/>
              <a:ext cx="2905" cy="18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4856" y="2801"/>
              <a:ext cx="1627" cy="1497"/>
            </a:xfrm>
            <a:prstGeom prst="rect">
              <a:avLst/>
            </a:prstGeom>
          </p:spPr>
        </p:pic>
        <p:pic>
          <p:nvPicPr>
            <p:cNvPr id="17" name="图片 16" descr="微信图片_20191230152932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273" y="6299"/>
              <a:ext cx="2513" cy="1401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2906" y="2818"/>
              <a:ext cx="1765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9437" y="2554"/>
              <a:ext cx="1765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0645" y="3510"/>
              <a:ext cx="1765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599" y="3801"/>
              <a:ext cx="2286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62" y="5163"/>
              <a:ext cx="2276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599" y="6292"/>
              <a:ext cx="2180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1431" y="4633"/>
              <a:ext cx="2544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0781" y="5987"/>
              <a:ext cx="2586" cy="65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7"/>
    </p:custData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泰基生活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pic>
        <p:nvPicPr>
          <p:cNvPr id="2" name="图片 1" descr="7f85e985c334bc9d5c560c3e89508c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835785" y="1048385"/>
            <a:ext cx="1054735" cy="792480"/>
          </a:xfrm>
          <a:prstGeom prst="rect">
            <a:avLst/>
          </a:prstGeom>
        </p:spPr>
      </p:pic>
      <p:pic>
        <p:nvPicPr>
          <p:cNvPr id="3" name="图片 2" descr="c87432daf67ababc3dfc47491d6e0c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4075" y="1184910"/>
            <a:ext cx="981710" cy="655955"/>
          </a:xfrm>
          <a:prstGeom prst="rect">
            <a:avLst/>
          </a:prstGeom>
        </p:spPr>
      </p:pic>
      <p:pic>
        <p:nvPicPr>
          <p:cNvPr id="6" name="图片 5" descr="cf7ef9d820f334eab01cca3cfad203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88390" y="1840865"/>
            <a:ext cx="1252855" cy="939800"/>
          </a:xfrm>
          <a:prstGeom prst="rect">
            <a:avLst/>
          </a:prstGeom>
        </p:spPr>
      </p:pic>
      <p:pic>
        <p:nvPicPr>
          <p:cNvPr id="7" name="图片 6" descr="稻城白塔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69360" y="911860"/>
            <a:ext cx="1268095" cy="951230"/>
          </a:xfrm>
          <a:prstGeom prst="rect">
            <a:avLst/>
          </a:prstGeom>
        </p:spPr>
      </p:pic>
      <p:pic>
        <p:nvPicPr>
          <p:cNvPr id="8" name="图片 7" descr="玛尼神山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341245" y="1840865"/>
            <a:ext cx="1184910" cy="889000"/>
          </a:xfrm>
          <a:prstGeom prst="rect">
            <a:avLst/>
          </a:prstGeom>
        </p:spPr>
      </p:pic>
      <p:pic>
        <p:nvPicPr>
          <p:cNvPr id="9" name="图片 8" descr="牛奶海景区路上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900680" y="668655"/>
            <a:ext cx="878840" cy="1172210"/>
          </a:xfrm>
          <a:prstGeom prst="rect">
            <a:avLst/>
          </a:prstGeom>
        </p:spPr>
      </p:pic>
      <p:pic>
        <p:nvPicPr>
          <p:cNvPr id="10" name="图片 9" descr="微信图片_201909091151274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526155" y="1818005"/>
            <a:ext cx="1282065" cy="962660"/>
          </a:xfrm>
          <a:prstGeom prst="rect">
            <a:avLst/>
          </a:prstGeom>
        </p:spPr>
      </p:pic>
      <p:pic>
        <p:nvPicPr>
          <p:cNvPr id="11" name="图片 10" descr="新建文件夹IMG_827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037455" y="726440"/>
            <a:ext cx="835660" cy="1114425"/>
          </a:xfrm>
          <a:prstGeom prst="rect">
            <a:avLst/>
          </a:prstGeom>
        </p:spPr>
      </p:pic>
      <p:pic>
        <p:nvPicPr>
          <p:cNvPr id="12" name="图片 11" descr="新建文件夹IMG_840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808220" y="1818005"/>
            <a:ext cx="986155" cy="740410"/>
          </a:xfrm>
          <a:prstGeom prst="rect">
            <a:avLst/>
          </a:prstGeom>
        </p:spPr>
      </p:pic>
      <p:pic>
        <p:nvPicPr>
          <p:cNvPr id="13" name="图片 12" descr="20190909IMG_027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5873115" y="767715"/>
            <a:ext cx="1387475" cy="1040765"/>
          </a:xfrm>
          <a:prstGeom prst="rect">
            <a:avLst/>
          </a:prstGeom>
        </p:spPr>
      </p:pic>
      <p:pic>
        <p:nvPicPr>
          <p:cNvPr id="14" name="图片 13" descr="黑风洞合照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5796915" y="1808480"/>
            <a:ext cx="1043305" cy="778510"/>
          </a:xfrm>
          <a:prstGeom prst="rect">
            <a:avLst/>
          </a:prstGeom>
        </p:spPr>
      </p:pic>
      <p:pic>
        <p:nvPicPr>
          <p:cNvPr id="15" name="图片 14" descr="黑风洞喂鸽子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7260590" y="1047750"/>
            <a:ext cx="1014730" cy="761365"/>
          </a:xfrm>
          <a:prstGeom prst="rect">
            <a:avLst/>
          </a:prstGeom>
        </p:spPr>
      </p:pic>
      <p:pic>
        <p:nvPicPr>
          <p:cNvPr id="16" name="图片 15" descr="天空之境路上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840220" y="1818005"/>
            <a:ext cx="1261110" cy="707390"/>
          </a:xfrm>
          <a:prstGeom prst="rect">
            <a:avLst/>
          </a:prstGeom>
        </p:spPr>
      </p:pic>
      <p:pic>
        <p:nvPicPr>
          <p:cNvPr id="17" name="图片 16" descr="2019_09_30_08_49_IMG_3565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2918460" y="2854325"/>
            <a:ext cx="1037590" cy="778510"/>
          </a:xfrm>
          <a:prstGeom prst="rect">
            <a:avLst/>
          </a:prstGeom>
        </p:spPr>
      </p:pic>
      <p:pic>
        <p:nvPicPr>
          <p:cNvPr id="18" name="图片 17" descr="mmexport1569487723014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1683385" y="2780665"/>
            <a:ext cx="1235075" cy="926465"/>
          </a:xfrm>
          <a:prstGeom prst="rect">
            <a:avLst/>
          </a:prstGeom>
        </p:spPr>
      </p:pic>
      <p:pic>
        <p:nvPicPr>
          <p:cNvPr id="19" name="图片 18" descr="mmexport1569568337768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433705" y="2809240"/>
            <a:ext cx="1249680" cy="937260"/>
          </a:xfrm>
          <a:prstGeom prst="rect">
            <a:avLst/>
          </a:prstGeom>
        </p:spPr>
      </p:pic>
      <p:pic>
        <p:nvPicPr>
          <p:cNvPr id="20" name="图片 19" descr="IMG_6839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3956050" y="2780665"/>
            <a:ext cx="1244600" cy="933450"/>
          </a:xfrm>
          <a:prstGeom prst="rect">
            <a:avLst/>
          </a:prstGeom>
        </p:spPr>
      </p:pic>
      <p:pic>
        <p:nvPicPr>
          <p:cNvPr id="21" name="图片 20" descr="微信图片_20190829113703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6236970" y="2586990"/>
            <a:ext cx="1339215" cy="1004570"/>
          </a:xfrm>
          <a:prstGeom prst="rect">
            <a:avLst/>
          </a:prstGeom>
        </p:spPr>
      </p:pic>
      <p:pic>
        <p:nvPicPr>
          <p:cNvPr id="22" name="图片 21" descr="微信图片_20190830083532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7576185" y="2525395"/>
            <a:ext cx="886460" cy="1339850"/>
          </a:xfrm>
          <a:prstGeom prst="rect">
            <a:avLst/>
          </a:prstGeom>
        </p:spPr>
      </p:pic>
      <p:pic>
        <p:nvPicPr>
          <p:cNvPr id="23" name="图片 22" descr="微信图片_20190830084422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5200650" y="2586990"/>
            <a:ext cx="1036320" cy="1381760"/>
          </a:xfrm>
          <a:prstGeom prst="rect">
            <a:avLst/>
          </a:prstGeom>
        </p:spPr>
      </p:pic>
      <p:pic>
        <p:nvPicPr>
          <p:cNvPr id="24" name="图片 23" descr="IMG_0197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623570" y="3746500"/>
            <a:ext cx="1059815" cy="706120"/>
          </a:xfrm>
          <a:prstGeom prst="rect">
            <a:avLst/>
          </a:prstGeom>
        </p:spPr>
      </p:pic>
      <p:pic>
        <p:nvPicPr>
          <p:cNvPr id="25" name="图片 24" descr="合照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3040380" y="3611245"/>
            <a:ext cx="1495425" cy="841375"/>
          </a:xfrm>
          <a:prstGeom prst="rect">
            <a:avLst/>
          </a:prstGeom>
        </p:spPr>
      </p:pic>
      <p:pic>
        <p:nvPicPr>
          <p:cNvPr id="26" name="图片 25" descr="微信图片_2019100809523738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1003935" y="4452620"/>
            <a:ext cx="1640840" cy="923290"/>
          </a:xfrm>
          <a:prstGeom prst="rect">
            <a:avLst/>
          </a:prstGeom>
        </p:spPr>
      </p:pic>
      <p:pic>
        <p:nvPicPr>
          <p:cNvPr id="27" name="图片 26" descr="微信图片_2019100809532913_副本"/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1683385" y="3714115"/>
            <a:ext cx="1356995" cy="763270"/>
          </a:xfrm>
          <a:prstGeom prst="rect">
            <a:avLst/>
          </a:prstGeom>
        </p:spPr>
      </p:pic>
      <p:pic>
        <p:nvPicPr>
          <p:cNvPr id="28" name="图片 27" descr="IMG_1891"/>
          <p:cNvPicPr>
            <a:picLocks noChangeAspect="1"/>
          </p:cNvPicPr>
          <p:nvPr/>
        </p:nvPicPr>
        <p:blipFill>
          <a:blip r:embed="rId25" cstate="screen"/>
          <a:srcRect/>
          <a:stretch>
            <a:fillRect/>
          </a:stretch>
        </p:blipFill>
        <p:spPr>
          <a:xfrm>
            <a:off x="6639560" y="3632835"/>
            <a:ext cx="936625" cy="876300"/>
          </a:xfrm>
          <a:prstGeom prst="rect">
            <a:avLst/>
          </a:prstGeom>
        </p:spPr>
      </p:pic>
      <p:pic>
        <p:nvPicPr>
          <p:cNvPr id="29" name="图片 28" descr="IMG_3947"/>
          <p:cNvPicPr>
            <a:picLocks noChangeAspect="1"/>
          </p:cNvPicPr>
          <p:nvPr/>
        </p:nvPicPr>
        <p:blipFill>
          <a:blip r:embed="rId26" cstate="screen"/>
          <a:stretch>
            <a:fillRect/>
          </a:stretch>
        </p:blipFill>
        <p:spPr>
          <a:xfrm>
            <a:off x="5490210" y="3968750"/>
            <a:ext cx="1149985" cy="767080"/>
          </a:xfrm>
          <a:prstGeom prst="rect">
            <a:avLst/>
          </a:prstGeom>
        </p:spPr>
      </p:pic>
      <p:pic>
        <p:nvPicPr>
          <p:cNvPr id="30" name="图片 29" descr="IMG_3989"/>
          <p:cNvPicPr>
            <a:picLocks noChangeAspect="1"/>
          </p:cNvPicPr>
          <p:nvPr/>
        </p:nvPicPr>
        <p:blipFill>
          <a:blip r:embed="rId27" cstate="screen"/>
          <a:stretch>
            <a:fillRect/>
          </a:stretch>
        </p:blipFill>
        <p:spPr>
          <a:xfrm>
            <a:off x="4535805" y="3746500"/>
            <a:ext cx="974090" cy="649605"/>
          </a:xfrm>
          <a:prstGeom prst="rect">
            <a:avLst/>
          </a:prstGeom>
        </p:spPr>
      </p:pic>
      <p:pic>
        <p:nvPicPr>
          <p:cNvPr id="31" name="图片 30" descr="IMG_4399"/>
          <p:cNvPicPr>
            <a:picLocks noChangeAspect="1"/>
          </p:cNvPicPr>
          <p:nvPr/>
        </p:nvPicPr>
        <p:blipFill>
          <a:blip r:embed="rId28" cstate="screen"/>
          <a:stretch>
            <a:fillRect/>
          </a:stretch>
        </p:blipFill>
        <p:spPr>
          <a:xfrm>
            <a:off x="2644775" y="4452620"/>
            <a:ext cx="1264285" cy="842645"/>
          </a:xfrm>
          <a:prstGeom prst="rect">
            <a:avLst/>
          </a:prstGeom>
        </p:spPr>
      </p:pic>
      <p:pic>
        <p:nvPicPr>
          <p:cNvPr id="33" name="图片 32" descr="微信图片_20191008150236"/>
          <p:cNvPicPr>
            <a:picLocks noChangeAspect="1"/>
          </p:cNvPicPr>
          <p:nvPr/>
        </p:nvPicPr>
        <p:blipFill>
          <a:blip r:embed="rId29" cstate="screen"/>
          <a:stretch>
            <a:fillRect/>
          </a:stretch>
        </p:blipFill>
        <p:spPr>
          <a:xfrm>
            <a:off x="6697980" y="4509135"/>
            <a:ext cx="978535" cy="734060"/>
          </a:xfrm>
          <a:prstGeom prst="rect">
            <a:avLst/>
          </a:prstGeom>
        </p:spPr>
      </p:pic>
      <p:pic>
        <p:nvPicPr>
          <p:cNvPr id="34" name="图片 33" descr="微信图片_20191008150249"/>
          <p:cNvPicPr>
            <a:picLocks noChangeAspect="1"/>
          </p:cNvPicPr>
          <p:nvPr/>
        </p:nvPicPr>
        <p:blipFill>
          <a:blip r:embed="rId30" cstate="screen"/>
          <a:stretch>
            <a:fillRect/>
          </a:stretch>
        </p:blipFill>
        <p:spPr>
          <a:xfrm>
            <a:off x="3909060" y="4441190"/>
            <a:ext cx="1154430" cy="866140"/>
          </a:xfrm>
          <a:prstGeom prst="rect">
            <a:avLst/>
          </a:prstGeom>
        </p:spPr>
      </p:pic>
      <p:pic>
        <p:nvPicPr>
          <p:cNvPr id="35" name="图片 34" descr="IMG_20190925_192102"/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>
            <a:off x="5063490" y="4735830"/>
            <a:ext cx="809625" cy="607695"/>
          </a:xfrm>
          <a:prstGeom prst="rect">
            <a:avLst/>
          </a:prstGeom>
        </p:spPr>
      </p:pic>
      <p:pic>
        <p:nvPicPr>
          <p:cNvPr id="36" name="图片 35" descr="微信图片_201909091107016"/>
          <p:cNvPicPr>
            <a:picLocks noChangeAspect="1"/>
          </p:cNvPicPr>
          <p:nvPr/>
        </p:nvPicPr>
        <p:blipFill>
          <a:blip r:embed="rId32" cstate="screen"/>
          <a:srcRect/>
          <a:stretch>
            <a:fillRect/>
          </a:stretch>
        </p:blipFill>
        <p:spPr>
          <a:xfrm>
            <a:off x="5873115" y="4735830"/>
            <a:ext cx="824865" cy="606425"/>
          </a:xfrm>
          <a:prstGeom prst="rect">
            <a:avLst/>
          </a:prstGeom>
        </p:spPr>
      </p:pic>
      <p:pic>
        <p:nvPicPr>
          <p:cNvPr id="32" name="图片 31" descr="微信图片_20191008150230"/>
          <p:cNvPicPr>
            <a:picLocks noChangeAspect="1"/>
          </p:cNvPicPr>
          <p:nvPr/>
        </p:nvPicPr>
        <p:blipFill>
          <a:blip r:embed="rId33" cstate="screen"/>
          <a:stretch>
            <a:fillRect/>
          </a:stretch>
        </p:blipFill>
        <p:spPr>
          <a:xfrm>
            <a:off x="7576185" y="3865245"/>
            <a:ext cx="1076325" cy="807085"/>
          </a:xfrm>
          <a:prstGeom prst="rect">
            <a:avLst/>
          </a:prstGeom>
        </p:spPr>
      </p:pic>
    </p:spTree>
    <p:custDataLst>
      <p:tags r:id="rId34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040890" y="1013460"/>
            <a:ext cx="1861820" cy="1241425"/>
          </a:xfrm>
          <a:prstGeom prst="rect">
            <a:avLst/>
          </a:prstGeom>
        </p:spPr>
      </p:pic>
      <p:pic>
        <p:nvPicPr>
          <p:cNvPr id="3" name="图片 2" descr="20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17870" y="866140"/>
            <a:ext cx="2235200" cy="1490345"/>
          </a:xfrm>
          <a:prstGeom prst="rect">
            <a:avLst/>
          </a:prstGeom>
        </p:spPr>
      </p:pic>
      <p:pic>
        <p:nvPicPr>
          <p:cNvPr id="4" name="图片 3" descr="20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7190" y="1079500"/>
            <a:ext cx="1663700" cy="1109345"/>
          </a:xfrm>
          <a:prstGeom prst="rect">
            <a:avLst/>
          </a:prstGeom>
        </p:spPr>
      </p:pic>
      <p:pic>
        <p:nvPicPr>
          <p:cNvPr id="5" name="图片 4" descr="20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3565" y="2188845"/>
            <a:ext cx="2235200" cy="1490345"/>
          </a:xfrm>
          <a:prstGeom prst="rect">
            <a:avLst/>
          </a:prstGeom>
        </p:spPr>
      </p:pic>
      <p:pic>
        <p:nvPicPr>
          <p:cNvPr id="7" name="图片 6" descr="乐跑201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902710" y="1079500"/>
            <a:ext cx="1915160" cy="1276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泰基生活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pic>
        <p:nvPicPr>
          <p:cNvPr id="9" name="图片 8" descr="IMG_065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825490" y="2360930"/>
            <a:ext cx="2959735" cy="1973580"/>
          </a:xfrm>
          <a:prstGeom prst="rect">
            <a:avLst/>
          </a:prstGeom>
        </p:spPr>
      </p:pic>
      <p:pic>
        <p:nvPicPr>
          <p:cNvPr id="10" name="图片 9" descr="IMG_055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64845" y="3679190"/>
            <a:ext cx="2153920" cy="1612265"/>
          </a:xfrm>
          <a:prstGeom prst="rect">
            <a:avLst/>
          </a:prstGeom>
        </p:spPr>
      </p:pic>
      <p:pic>
        <p:nvPicPr>
          <p:cNvPr id="6" name="图片 5" descr="DSC_5148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2818765" y="2188845"/>
            <a:ext cx="2999105" cy="2043430"/>
          </a:xfrm>
          <a:prstGeom prst="rect">
            <a:avLst/>
          </a:prstGeom>
        </p:spPr>
      </p:pic>
      <p:pic>
        <p:nvPicPr>
          <p:cNvPr id="11" name="图片 10" descr="IMG_126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818765" y="4232275"/>
            <a:ext cx="1387475" cy="925195"/>
          </a:xfrm>
          <a:prstGeom prst="rect">
            <a:avLst/>
          </a:prstGeom>
        </p:spPr>
      </p:pic>
      <p:pic>
        <p:nvPicPr>
          <p:cNvPr id="12" name="图片 11" descr="微信图片_2018111417134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206240" y="4232275"/>
            <a:ext cx="2103755" cy="1191895"/>
          </a:xfrm>
          <a:prstGeom prst="rect">
            <a:avLst/>
          </a:prstGeom>
        </p:spPr>
      </p:pic>
      <p:pic>
        <p:nvPicPr>
          <p:cNvPr id="13" name="图片 12" descr="_DSC018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309360" y="4334510"/>
            <a:ext cx="1638935" cy="101219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校园招聘职位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254833" y="1121265"/>
          <a:ext cx="8626837" cy="4187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57"/>
                <a:gridCol w="1622938"/>
                <a:gridCol w="1229193"/>
                <a:gridCol w="1251679"/>
                <a:gridCol w="1019331"/>
                <a:gridCol w="1326267"/>
                <a:gridCol w="1506872"/>
              </a:tblGrid>
              <a:tr h="736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岗位 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建筑设计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施工图设计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结构设计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排水设计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电气设计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通风空调设计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9721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专业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建筑学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建筑设计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土木工程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给排水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建筑电气或电气自动化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建筑环境与能源应用工程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学历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本科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专科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硕士、优秀本科</a:t>
                      </a:r>
                      <a:endParaRPr lang="zh-CN" altLang="en-US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本科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本科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本科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人数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薪酬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首年年薪</a:t>
                      </a:r>
                      <a:r>
                        <a:rPr lang="en-US" altLang="zh-CN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10-12</a:t>
                      </a: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万，以后年薪</a:t>
                      </a:r>
                      <a:r>
                        <a:rPr lang="en-US" altLang="zh-CN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10-60</a:t>
                      </a: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万</a:t>
                      </a:r>
                      <a:endParaRPr lang="en-US" altLang="zh-CN" sz="16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zh-CN" altLang="en-US" sz="1200" b="0" dirty="0">
                          <a:solidFill>
                            <a:srgbClr val="A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免费提供食宿</a:t>
                      </a:r>
                      <a:r>
                        <a:rPr lang="zh-CN" altLang="en-US" sz="12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endParaRPr lang="zh-CN" altLang="en-US" sz="1200" b="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首年年薪</a:t>
                      </a:r>
                      <a:r>
                        <a:rPr lang="en-US" altLang="zh-CN" sz="16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7-9</a:t>
                      </a: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万，以后年薪</a:t>
                      </a:r>
                      <a:r>
                        <a:rPr lang="en-US" altLang="zh-CN" sz="16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7-50</a:t>
                      </a:r>
                      <a:r>
                        <a:rPr lang="zh-CN" altLang="en-US" sz="1600" b="1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万</a:t>
                      </a:r>
                      <a:r>
                        <a:rPr lang="zh-CN" altLang="en-US" sz="12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zh-CN" altLang="en-US" sz="1200" b="0" dirty="0">
                          <a:solidFill>
                            <a:srgbClr val="A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免费提供食宿</a:t>
                      </a:r>
                      <a:r>
                        <a:rPr lang="zh-CN" altLang="en-US" sz="1200" b="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）</a:t>
                      </a:r>
                      <a:endParaRPr lang="zh-CN" altLang="en-US" sz="1200" b="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6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2940" y="389890"/>
            <a:ext cx="3914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spc="300">
                <a:solidFill>
                  <a:srgbClr val="AF0000"/>
                </a:solidFill>
                <a:uFillTx/>
              </a:rPr>
              <a:t>联系我们</a:t>
            </a:r>
            <a:endParaRPr lang="zh-CN" altLang="en-US" sz="2800" b="1" spc="300">
              <a:solidFill>
                <a:srgbClr val="AF0000"/>
              </a:solidFill>
              <a:uFillTx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18255" y="2169160"/>
            <a:ext cx="1461770" cy="1428750"/>
            <a:chOff x="6438" y="3178"/>
            <a:chExt cx="2302" cy="2250"/>
          </a:xfrm>
        </p:grpSpPr>
        <p:sp>
          <p:nvSpPr>
            <p:cNvPr id="2" name="椭圆形标注 1"/>
            <p:cNvSpPr/>
            <p:nvPr/>
          </p:nvSpPr>
          <p:spPr>
            <a:xfrm>
              <a:off x="6438" y="3178"/>
              <a:ext cx="2303" cy="2250"/>
            </a:xfrm>
            <a:prstGeom prst="wedgeEllipseCallout">
              <a:avLst>
                <a:gd name="adj1" fmla="val -20907"/>
                <a:gd name="adj2" fmla="val 57866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903" y="4234"/>
              <a:ext cx="294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7477" y="4234"/>
              <a:ext cx="294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071" y="4234"/>
              <a:ext cx="294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477" name="组合 6"/>
          <p:cNvGrpSpPr/>
          <p:nvPr/>
        </p:nvGrpSpPr>
        <p:grpSpPr bwMode="auto">
          <a:xfrm>
            <a:off x="1097280" y="1703626"/>
            <a:ext cx="2016919" cy="1206103"/>
            <a:chOff x="1548634" y="1872082"/>
            <a:chExt cx="2689388" cy="1607973"/>
          </a:xfrm>
        </p:grpSpPr>
        <p:sp>
          <p:nvSpPr>
            <p:cNvPr id="11" name="TextBox 4"/>
            <p:cNvSpPr txBox="1"/>
            <p:nvPr/>
          </p:nvSpPr>
          <p:spPr>
            <a:xfrm>
              <a:off x="1910606" y="1872082"/>
              <a:ext cx="1992434" cy="61377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联系电话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81992" y="2482148"/>
              <a:ext cx="2460774" cy="0"/>
            </a:xfrm>
            <a:prstGeom prst="line">
              <a:avLst/>
            </a:prstGeom>
            <a:ln>
              <a:solidFill>
                <a:srgbClr val="A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92" name="矩形 9"/>
            <p:cNvSpPr>
              <a:spLocks noChangeArrowheads="1"/>
            </p:cNvSpPr>
            <p:nvPr/>
          </p:nvSpPr>
          <p:spPr bwMode="auto">
            <a:xfrm>
              <a:off x="1548634" y="2537811"/>
              <a:ext cx="2689388" cy="9422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eaLnBrk="1" hangingPunct="1">
                <a:lnSpc>
                  <a:spcPts val="2400"/>
                </a:lnSpc>
              </a:pPr>
              <a:r>
                <a:rPr lang="en-US" altLang="zh-CN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0756-2114107</a:t>
              </a:r>
              <a:endParaRPr lang="en-US" altLang="zh-CN" sz="135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eaLnBrk="1" hangingPunct="1">
                <a:lnSpc>
                  <a:spcPts val="2400"/>
                </a:lnSpc>
              </a:pPr>
              <a:r>
                <a:rPr lang="zh-CN" altLang="en-US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分机：</a:t>
              </a:r>
              <a:r>
                <a:rPr lang="en-US" altLang="zh-CN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8008</a:t>
              </a:r>
              <a:endParaRPr lang="en-US" altLang="zh-CN" sz="135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478" name="组合 10"/>
          <p:cNvGrpSpPr/>
          <p:nvPr/>
        </p:nvGrpSpPr>
        <p:grpSpPr bwMode="auto">
          <a:xfrm>
            <a:off x="1110377" y="3385503"/>
            <a:ext cx="2018109" cy="939606"/>
            <a:chOff x="1567632" y="3985887"/>
            <a:chExt cx="2689388" cy="1252515"/>
          </a:xfrm>
        </p:grpSpPr>
        <p:sp>
          <p:nvSpPr>
            <p:cNvPr id="13" name="TextBox 4"/>
            <p:cNvSpPr txBox="1"/>
            <p:nvPr/>
          </p:nvSpPr>
          <p:spPr>
            <a:xfrm>
              <a:off x="1910351" y="3985887"/>
              <a:ext cx="1992845" cy="613690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铸字美心体W" panose="00000500000000000000" pitchFamily="2" charset="-122"/>
                  <a:ea typeface="汉仪铸字美心体W" panose="00000500000000000000" pitchFamily="2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微信公号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700911" y="4595874"/>
              <a:ext cx="2460909" cy="0"/>
            </a:xfrm>
            <a:prstGeom prst="line">
              <a:avLst/>
            </a:prstGeom>
            <a:ln>
              <a:solidFill>
                <a:srgbClr val="A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89" name="矩形 13"/>
            <p:cNvSpPr>
              <a:spLocks noChangeArrowheads="1"/>
            </p:cNvSpPr>
            <p:nvPr/>
          </p:nvSpPr>
          <p:spPr bwMode="auto">
            <a:xfrm>
              <a:off x="1567632" y="4706820"/>
              <a:ext cx="2689388" cy="5315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eaLnBrk="1" hangingPunct="1">
                <a:lnSpc>
                  <a:spcPts val="2400"/>
                </a:lnSpc>
              </a:pPr>
              <a:r>
                <a:rPr lang="zh-CN" altLang="en-US" sz="15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珠海泰基（zhtj0756）</a:t>
              </a:r>
              <a:endPara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479" name="组合 14"/>
          <p:cNvGrpSpPr/>
          <p:nvPr/>
        </p:nvGrpSpPr>
        <p:grpSpPr bwMode="auto">
          <a:xfrm>
            <a:off x="5825252" y="1706007"/>
            <a:ext cx="2216944" cy="949755"/>
            <a:chOff x="7853092" y="1875311"/>
            <a:chExt cx="2955933" cy="1266195"/>
          </a:xfrm>
        </p:grpSpPr>
        <p:sp>
          <p:nvSpPr>
            <p:cNvPr id="16" name="TextBox 4"/>
            <p:cNvSpPr txBox="1"/>
            <p:nvPr/>
          </p:nvSpPr>
          <p:spPr>
            <a:xfrm>
              <a:off x="8218853" y="1875311"/>
              <a:ext cx="2163239" cy="6137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铸字美心体W" panose="00000500000000000000" pitchFamily="2" charset="-122"/>
                  <a:ea typeface="汉仪铸字美心体W" panose="00000500000000000000" pitchFamily="2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公司网址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8068993" y="2485370"/>
              <a:ext cx="2460632" cy="0"/>
            </a:xfrm>
            <a:prstGeom prst="line">
              <a:avLst/>
            </a:prstGeom>
            <a:ln>
              <a:solidFill>
                <a:srgbClr val="A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86" name="矩形 17"/>
            <p:cNvSpPr>
              <a:spLocks noChangeArrowheads="1"/>
            </p:cNvSpPr>
            <p:nvPr/>
          </p:nvSpPr>
          <p:spPr bwMode="auto">
            <a:xfrm>
              <a:off x="7853092" y="2609860"/>
              <a:ext cx="2955933" cy="5316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eaLnBrk="1" hangingPunct="1">
                <a:lnSpc>
                  <a:spcPts val="2400"/>
                </a:lnSpc>
              </a:pPr>
              <a:r>
                <a:rPr lang="en-US" altLang="zh-CN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www.zhjzzx.com</a:t>
              </a:r>
              <a:endParaRPr lang="en-US" altLang="zh-CN" sz="135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480" name="组合 18"/>
          <p:cNvGrpSpPr/>
          <p:nvPr/>
        </p:nvGrpSpPr>
        <p:grpSpPr bwMode="auto">
          <a:xfrm>
            <a:off x="5726430" y="3387883"/>
            <a:ext cx="2581275" cy="952839"/>
            <a:chOff x="7721964" y="3989111"/>
            <a:chExt cx="3441903" cy="1270635"/>
          </a:xfrm>
        </p:grpSpPr>
        <p:sp>
          <p:nvSpPr>
            <p:cNvPr id="20" name="TextBox 4"/>
            <p:cNvSpPr txBox="1"/>
            <p:nvPr/>
          </p:nvSpPr>
          <p:spPr>
            <a:xfrm>
              <a:off x="8086899" y="3989111"/>
              <a:ext cx="2442777" cy="61392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铸字美心体W" panose="00000500000000000000" pitchFamily="2" charset="-122"/>
                  <a:ea typeface="汉仪铸字美心体W" panose="00000500000000000000" pitchFamily="2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工作邮箱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8087111" y="4599328"/>
              <a:ext cx="2460770" cy="0"/>
            </a:xfrm>
            <a:prstGeom prst="line">
              <a:avLst/>
            </a:prstGeom>
            <a:ln>
              <a:solidFill>
                <a:srgbClr val="A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83" name="矩形 21"/>
            <p:cNvSpPr>
              <a:spLocks noChangeArrowheads="1"/>
            </p:cNvSpPr>
            <p:nvPr/>
          </p:nvSpPr>
          <p:spPr bwMode="auto">
            <a:xfrm>
              <a:off x="7721964" y="4773816"/>
              <a:ext cx="3441903" cy="4859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algn="ctr" eaLnBrk="1" hangingPunct="1">
                <a:lnSpc>
                  <a:spcPts val="2400"/>
                </a:lnSpc>
              </a:pPr>
              <a:r>
                <a:rPr lang="en-US" altLang="zh-CN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zixuntj@126.com</a:t>
              </a:r>
              <a:endParaRPr lang="en-US" altLang="zh-CN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3380740" y="3679825"/>
            <a:ext cx="5778500" cy="1692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219710"/>
            <a:ext cx="9148445" cy="309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540" y="3680460"/>
            <a:ext cx="3383280" cy="16922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34820" y="4776470"/>
            <a:ext cx="1626870" cy="5937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24025" y="4754880"/>
            <a:ext cx="16376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spc="100">
                <a:solidFill>
                  <a:schemeClr val="bg1"/>
                </a:solidFill>
                <a:uFillTx/>
              </a:rPr>
              <a:t>珠海•圆明新园</a:t>
            </a:r>
            <a:endParaRPr lang="zh-CN" altLang="en-US" sz="1000" b="1" spc="100">
              <a:solidFill>
                <a:schemeClr val="bg1"/>
              </a:solidFill>
              <a:uFillTx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32370" y="4752340"/>
            <a:ext cx="1626870" cy="5937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39990" y="4763135"/>
            <a:ext cx="15278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spc="100">
                <a:solidFill>
                  <a:schemeClr val="bg1"/>
                </a:solidFill>
                <a:uFillTx/>
              </a:rPr>
              <a:t>珠海•御温泉</a:t>
            </a:r>
            <a:endParaRPr lang="zh-CN" altLang="en-US" sz="1000" b="1" spc="100">
              <a:solidFill>
                <a:schemeClr val="bg1"/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24025" y="4928235"/>
            <a:ext cx="1637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solidFill>
                  <a:schemeClr val="bg1"/>
                </a:solidFill>
                <a:uFillTx/>
              </a:rPr>
              <a:t>以北京圆明园为原稿，按1：1比例精选圆明园四十景中的十八景修建而成。</a:t>
            </a:r>
            <a:endParaRPr lang="zh-CN" altLang="en-US" sz="800" b="1">
              <a:solidFill>
                <a:schemeClr val="bg1"/>
              </a:solidFill>
              <a:uFillTx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33005" y="4942205"/>
            <a:ext cx="1626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solidFill>
                  <a:schemeClr val="bg1"/>
                </a:solidFill>
              </a:rPr>
              <a:t>设有按摩推拿、香熏蒸气、休息厅、养身阁、露天阁林吧和儿童乐园等。</a:t>
            </a:r>
            <a:endParaRPr lang="zh-CN" altLang="en-US" sz="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6475" y="1873885"/>
            <a:ext cx="39058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我们在哪？</a:t>
            </a:r>
            <a:endParaRPr lang="zh-CN" altLang="en-US" sz="2600" spc="200">
              <a:solidFill>
                <a:schemeClr val="tx1">
                  <a:lumMod val="65000"/>
                  <a:lumOff val="3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b="1" spc="200">
                <a:solidFill>
                  <a:srgbClr val="A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我们是谁？</a:t>
            </a:r>
            <a:endParaRPr lang="zh-CN" altLang="en-US" sz="2600" b="1" spc="200">
              <a:solidFill>
                <a:srgbClr val="A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我们做了什么？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600" spc="2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你和我们！</a:t>
            </a:r>
            <a:endParaRPr lang="zh-CN" altLang="en-US" sz="2600" spc="20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12301529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-4445" y="1360805"/>
            <a:ext cx="5985510" cy="3302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4445" y="269240"/>
            <a:ext cx="9137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>
                <a:solidFill>
                  <a:srgbClr val="AF0000"/>
                </a:solidFill>
                <a:uFillTx/>
              </a:rPr>
              <a:t>珠海泰基建筑设计工程有限公司</a:t>
            </a:r>
            <a:endParaRPr lang="zh-CN" altLang="en-US" sz="2800" b="1" spc="100">
              <a:solidFill>
                <a:srgbClr val="AF0000"/>
              </a:solidFill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55995" y="1299845"/>
            <a:ext cx="2917190" cy="344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10000"/>
              </a:lnSpc>
              <a:spcAft>
                <a:spcPts val="20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成立于1995年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pPr marL="285750" indent="-285750" fontAlgn="auto">
              <a:lnSpc>
                <a:spcPct val="110000"/>
              </a:lnSpc>
              <a:spcAft>
                <a:spcPts val="20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建筑行业建筑工程设计</a:t>
            </a:r>
            <a:r>
              <a:rPr lang="zh-CN" altLang="en-US" sz="1600" b="1">
                <a:solidFill>
                  <a:srgbClr val="AF0000"/>
                </a:solidFill>
                <a:uFillTx/>
              </a:rPr>
              <a:t>甲级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资质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pPr marL="285750" indent="-285750" fontAlgn="auto">
              <a:lnSpc>
                <a:spcPct val="110000"/>
              </a:lnSpc>
              <a:spcAft>
                <a:spcPts val="20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珠江西岸及粤西城市群中</a:t>
            </a:r>
            <a:r>
              <a:rPr lang="zh-CN" altLang="en-US" sz="1600" b="1">
                <a:solidFill>
                  <a:srgbClr val="AF0000"/>
                </a:solidFill>
                <a:uFillTx/>
              </a:rPr>
              <a:t>最大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设计团队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  <a:p>
            <a:pPr marL="285750" indent="-285750" fontAlgn="auto">
              <a:lnSpc>
                <a:spcPct val="110000"/>
              </a:lnSpc>
              <a:spcAft>
                <a:spcPts val="20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提供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规划、工程咨询、建筑、人防、装配式建筑、幕墙、室内装饰、BIM、建筑智能化设计等服务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fontAlgn="auto">
              <a:lnSpc>
                <a:spcPct val="110000"/>
              </a:lnSpc>
              <a:spcAft>
                <a:spcPts val="200"/>
              </a:spcAft>
              <a:buFont typeface="Wingdings" panose="05000000000000000000" charset="0"/>
              <a:buChar char="l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uFillTx/>
              </a:rPr>
              <a:t>业务遍及广东、湖南、海南、广西、福建、贵州、河南等地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uFillTx/>
            </a:endParaRPr>
          </a:p>
        </p:txBody>
      </p:sp>
    </p:spTree>
    <p:custDataLst>
      <p:tags r:id="rId3"/>
    </p:custDataLst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29.xml><?xml version="1.0" encoding="utf-8"?>
<p:tagLst xmlns:p="http://schemas.openxmlformats.org/presentationml/2006/main">
  <p:tag name="REFSHAPE" val="813350012"/>
  <p:tag name="KSO_WM_UNIT_PLACING_PICTURE_USER_VIEWPORT" val="{&quot;height&quot;:8740,&quot;width&quot;:15840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32.xml><?xml version="1.0" encoding="utf-8"?>
<p:tagLst xmlns:p="http://schemas.openxmlformats.org/presentationml/2006/main">
  <p:tag name="KSO_WM_SLIDE_MODEL_TYPE" val="numdgm"/>
</p:tagLst>
</file>

<file path=ppt/tags/tag33.xml><?xml version="1.0" encoding="utf-8"?>
<p:tagLst xmlns:p="http://schemas.openxmlformats.org/presentationml/2006/main">
  <p:tag name="KSO_WM_UNIT_PLACING_PICTURE_USER_VIEWPORT" val="{&quot;height&quot;:3706.8619907601847,&quot;width&quot;:1948.3914321713567}"/>
</p:tagLst>
</file>

<file path=ppt/tags/tag34.xml><?xml version="1.0" encoding="utf-8"?>
<p:tagLst xmlns:p="http://schemas.openxmlformats.org/presentationml/2006/main">
  <p:tag name="REFSHAPE" val="241398828"/>
</p:tagLst>
</file>

<file path=ppt/tags/tag35.xml><?xml version="1.0" encoding="utf-8"?>
<p:tagLst xmlns:p="http://schemas.openxmlformats.org/presentationml/2006/main">
  <p:tag name="KSO_WM_UNIT_PLACING_PICTURE_USER_VIEWPORT" val="{&quot;height&quot;:3706.105333893322,&quot;width&quot;:2514.370768584628}"/>
</p:tagLst>
</file>

<file path=ppt/tags/tag36.xml><?xml version="1.0" encoding="utf-8"?>
<p:tagLst xmlns:p="http://schemas.openxmlformats.org/presentationml/2006/main">
  <p:tag name="REFSHAPE" val="241400188"/>
</p:tagLst>
</file>

<file path=ppt/tags/tag37.xml><?xml version="1.0" encoding="utf-8"?>
<p:tagLst xmlns:p="http://schemas.openxmlformats.org/presentationml/2006/main">
  <p:tag name="KSO_WM_UNIT_PLACING_PICTURE_USER_VIEWPORT" val="{&quot;height&quot;:3746.2081478370433,&quot;width&quot;:2836.7065938681226}"/>
</p:tagLst>
</file>

<file path=ppt/tags/tag38.xml><?xml version="1.0" encoding="utf-8"?>
<p:tagLst xmlns:p="http://schemas.openxmlformats.org/presentationml/2006/main">
  <p:tag name="REFSHAPE" val="241399236"/>
</p:tagLst>
</file>

<file path=ppt/tags/tag39.xml><?xml version="1.0" encoding="utf-8"?>
<p:tagLst xmlns:p="http://schemas.openxmlformats.org/presentationml/2006/main">
  <p:tag name="KSO_WM_UNIT_PLACING_PICTURE_USER_VIEWPORT" val="{&quot;height&quot;:2198.8448551028982,&quot;width&quot;:3196.1186056278871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PLACING_PICTURE_USER_VIEWPORT" val="{&quot;height&quot;:3721.9951280974378,&quot;width&quot;:1820.5164216715666}"/>
</p:tagLst>
</file>

<file path=ppt/tags/tag41.xml><?xml version="1.0" encoding="utf-8"?>
<p:tagLst xmlns:p="http://schemas.openxmlformats.org/presentationml/2006/main">
  <p:tag name="KSO_WM_UNIT_PLACING_PICTURE_USER_VIEWPORT" val="{&quot;height&quot;:2198.8448551028982,&quot;width&quot;:3131.8027719445608}"/>
</p:tagLst>
</file>

<file path=ppt/tags/tag42.xml><?xml version="1.0" encoding="utf-8"?>
<p:tagLst xmlns:p="http://schemas.openxmlformats.org/presentationml/2006/main">
  <p:tag name="KSO_WM_UNIT_PLACING_PICTURE_USER_VIEWPORT" val="{&quot;height&quot;:2198.0881982360352,&quot;width&quot;:3299.0239395212097}"/>
</p:tagLst>
</file>

<file path=ppt/tags/tag43.xml><?xml version="1.0" encoding="utf-8"?>
<p:tagLst xmlns:p="http://schemas.openxmlformats.org/presentationml/2006/main">
  <p:tag name="KSO_WM_UNIT_TABLE_BEAUTIFY" val="smartTable{91858ec3-4156-446d-970d-d26d359aa2bb}"/>
</p:tagLst>
</file>

<file path=ppt/tags/tag44.xml><?xml version="1.0" encoding="utf-8"?>
<p:tagLst xmlns:p="http://schemas.openxmlformats.org/presentationml/2006/main">
  <p:tag name="KSO_WM_UNIT_TABLE_BEAUTIFY" val="smartTable{0f819d28-acfe-4c4a-9e77-bfb3f5e62240}"/>
</p:tagLst>
</file>

<file path=ppt/tags/tag45.xml><?xml version="1.0" encoding="utf-8"?>
<p:tagLst xmlns:p="http://schemas.openxmlformats.org/presentationml/2006/main">
  <p:tag name="KSO_WM_UNIT_PLACING_PICTURE_USER_VIEWPORT" val="{&quot;height&quot;:4058,&quot;width&quot;:6259}"/>
</p:tagLst>
</file>

<file path=ppt/tags/tag46.xml><?xml version="1.0" encoding="utf-8"?>
<p:tagLst xmlns:p="http://schemas.openxmlformats.org/presentationml/2006/main">
  <p:tag name="KSO_WM_UNIT_PLACING_PICTURE_USER_VIEWPORT" val="{&quot;height&quot;:4059,&quot;width&quot;:5931}"/>
</p:tagLst>
</file>

<file path=ppt/tags/tag47.xml><?xml version="1.0" encoding="utf-8"?>
<p:tagLst xmlns:p="http://schemas.openxmlformats.org/presentationml/2006/main">
  <p:tag name="KSO_WM_UNIT_PLACING_PICTURE_USER_VIEWPORT" val="{&quot;height&quot;:4118,&quot;width&quot;:6259}"/>
</p:tagLst>
</file>

<file path=ppt/tags/tag48.xml><?xml version="1.0" encoding="utf-8"?>
<p:tagLst xmlns:p="http://schemas.openxmlformats.org/presentationml/2006/main">
  <p:tag name="KSO_WM_UNIT_PLACING_PICTURE_USER_VIEWPORT" val="{&quot;height&quot;:4142,&quot;width&quot;:5932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3.xml><?xml version="1.0" encoding="utf-8"?>
<p:tagLst xmlns:p="http://schemas.openxmlformats.org/presentationml/2006/main">
  <p:tag name="KSO_WM_UNIT_TABLE_BEAUTIFY" val="smartTable{6df2a408-009d-406d-94c5-154ee8db0a7b}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6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2474</Words>
  <Application>WPS 演示</Application>
  <PresentationFormat>自定义</PresentationFormat>
  <Paragraphs>408</Paragraphs>
  <Slides>66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5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汉仪铸字美心体W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左右左。</cp:lastModifiedBy>
  <cp:revision>186</cp:revision>
  <dcterms:created xsi:type="dcterms:W3CDTF">2019-06-19T02:08:00Z</dcterms:created>
  <dcterms:modified xsi:type="dcterms:W3CDTF">2020-03-04T02:26:44Z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